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62" r:id="rId1"/>
  </p:sldMasterIdLst>
  <p:notesMasterIdLst>
    <p:notesMasterId r:id="rId18"/>
  </p:notesMasterIdLst>
  <p:handoutMasterIdLst>
    <p:handoutMasterId r:id="rId19"/>
  </p:handoutMasterIdLst>
  <p:sldIdLst>
    <p:sldId id="256" r:id="rId2"/>
    <p:sldId id="1927" r:id="rId3"/>
    <p:sldId id="1933" r:id="rId4"/>
    <p:sldId id="1921" r:id="rId5"/>
    <p:sldId id="1984" r:id="rId6"/>
    <p:sldId id="1986" r:id="rId7"/>
    <p:sldId id="1985" r:id="rId8"/>
    <p:sldId id="1994" r:id="rId9"/>
    <p:sldId id="1987" r:id="rId10"/>
    <p:sldId id="1988" r:id="rId11"/>
    <p:sldId id="1931" r:id="rId12"/>
    <p:sldId id="1989" r:id="rId13"/>
    <p:sldId id="1990" r:id="rId14"/>
    <p:sldId id="1991" r:id="rId15"/>
    <p:sldId id="1992" r:id="rId16"/>
    <p:sldId id="1993" r:id="rId17"/>
  </p:sldIdLst>
  <p:sldSz cx="12192000" cy="6858000"/>
  <p:notesSz cx="6858000" cy="9144000"/>
  <p:embeddedFontLst>
    <p:embeddedFont>
      <p:font typeface="Calibri" panose="020F0502020204030204" pitchFamily="34" charset="0"/>
      <p:regular r:id="rId20"/>
      <p:bold r:id="rId21"/>
      <p:italic r:id="rId22"/>
      <p:boldItalic r:id="rId23"/>
    </p:embeddedFont>
    <p:embeddedFont>
      <p:font typeface="Courier" panose="02070309020205020404" pitchFamily="49" charset="0"/>
      <p:regular r:id="rId24"/>
      <p:bold r:id="rId25"/>
      <p:italic r:id="rId26"/>
      <p:boldItalic r:id="rId27"/>
    </p:embeddedFont>
    <p:embeddedFont>
      <p:font typeface="Open Sans" panose="020B0606030504020204" pitchFamily="34" charset="0"/>
      <p:regular r:id="rId28"/>
      <p:bold r:id="rId29"/>
      <p:italic r:id="rId30"/>
      <p:boldItalic r:id="rId31"/>
    </p:embeddedFont>
    <p:embeddedFont>
      <p:font typeface="Open Sans bold" panose="020B0706030804020204" pitchFamily="34" charset="0"/>
      <p:regular r:id="rId32"/>
      <p:bold r:id="rId33"/>
      <p:italic r:id="rId34"/>
      <p:boldItalic r:id="rId35"/>
    </p:embeddedFont>
    <p:embeddedFont>
      <p:font typeface="Open Sans Light" panose="020B0306030504020204" pitchFamily="34" charset="0"/>
      <p:regular r:id="rId36"/>
      <p:italic r:id="rId3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278F097-0A73-434B-97FE-ED3B8A0EF645}">
          <p14:sldIdLst>
            <p14:sldId id="256"/>
            <p14:sldId id="1927"/>
            <p14:sldId id="1933"/>
            <p14:sldId id="1921"/>
            <p14:sldId id="1984"/>
            <p14:sldId id="1986"/>
            <p14:sldId id="1985"/>
            <p14:sldId id="1994"/>
            <p14:sldId id="1987"/>
            <p14:sldId id="1988"/>
            <p14:sldId id="1931"/>
            <p14:sldId id="1989"/>
            <p14:sldId id="1990"/>
            <p14:sldId id="1991"/>
            <p14:sldId id="1992"/>
            <p14:sldId id="1993"/>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cott, Sarah Nicole" initials="SSN" lastIdx="5" clrIdx="0">
    <p:extLst>
      <p:ext uri="{19B8F6BF-5375-455C-9EA6-DF929625EA0E}">
        <p15:presenceInfo xmlns:p15="http://schemas.microsoft.com/office/powerpoint/2012/main" userId="S::snscott@sandia.gov::54896aa5-e1a9-4d47-b7f4-07892d7ea3ba"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AFDD"/>
    <a:srgbClr val="00ACD5"/>
    <a:srgbClr val="339A2E"/>
    <a:srgbClr val="1A315D"/>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8513" autoAdjust="0"/>
    <p:restoredTop sz="96327" autoAdjust="0"/>
  </p:normalViewPr>
  <p:slideViewPr>
    <p:cSldViewPr snapToGrid="0" showGuides="1">
      <p:cViewPr varScale="1">
        <p:scale>
          <a:sx n="83" d="100"/>
          <a:sy n="83" d="100"/>
        </p:scale>
        <p:origin x="208" y="1064"/>
      </p:cViewPr>
      <p:guideLst/>
    </p:cSldViewPr>
  </p:slideViewPr>
  <p:notesTextViewPr>
    <p:cViewPr>
      <p:scale>
        <a:sx n="85" d="100"/>
        <a:sy n="85" d="100"/>
      </p:scale>
      <p:origin x="0" y="0"/>
    </p:cViewPr>
  </p:notesTextViewPr>
  <p:sorterViewPr>
    <p:cViewPr>
      <p:scale>
        <a:sx n="1" d="1"/>
        <a:sy n="1" d="1"/>
      </p:scale>
      <p:origin x="0" y="0"/>
    </p:cViewPr>
  </p:sorterViewPr>
  <p:notesViewPr>
    <p:cSldViewPr snapToGrid="0" showGuides="1">
      <p:cViewPr varScale="1">
        <p:scale>
          <a:sx n="84" d="100"/>
          <a:sy n="84" d="100"/>
        </p:scale>
        <p:origin x="2752" y="19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font" Target="fonts/font7.fntdata"/><Relationship Id="rId39" Type="http://schemas.openxmlformats.org/officeDocument/2006/relationships/presProps" Target="presProps.xml"/><Relationship Id="rId21" Type="http://schemas.openxmlformats.org/officeDocument/2006/relationships/font" Target="fonts/font2.fntdata"/><Relationship Id="rId34" Type="http://schemas.openxmlformats.org/officeDocument/2006/relationships/font" Target="fonts/font15.fntdata"/><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font" Target="fonts/font10.fntdata"/><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32" Type="http://schemas.openxmlformats.org/officeDocument/2006/relationships/font" Target="fonts/font13.fntdata"/><Relationship Id="rId37" Type="http://schemas.openxmlformats.org/officeDocument/2006/relationships/font" Target="fonts/font18.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font" Target="fonts/font9.fntdata"/><Relationship Id="rId36" Type="http://schemas.openxmlformats.org/officeDocument/2006/relationships/font" Target="fonts/font17.fntdata"/><Relationship Id="rId10" Type="http://schemas.openxmlformats.org/officeDocument/2006/relationships/slide" Target="slides/slide9.xml"/><Relationship Id="rId19" Type="http://schemas.openxmlformats.org/officeDocument/2006/relationships/handoutMaster" Target="handoutMasters/handoutMaster1.xml"/><Relationship Id="rId31" Type="http://schemas.openxmlformats.org/officeDocument/2006/relationships/font" Target="fonts/font1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font" Target="fonts/font11.fntdata"/><Relationship Id="rId35" Type="http://schemas.openxmlformats.org/officeDocument/2006/relationships/font" Target="fonts/font16.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33" Type="http://schemas.openxmlformats.org/officeDocument/2006/relationships/font" Target="fonts/font14.fntdata"/><Relationship Id="rId38"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latin typeface="Open Sans" panose="020B0606030504020204" pitchFamily="34" charset="0"/>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4712B77-F7E2-4D68-A9CB-41B8CCDC9B29}" type="datetimeFigureOut">
              <a:rPr lang="en-US" smtClean="0">
                <a:latin typeface="Open Sans" panose="020B0606030504020204" pitchFamily="34" charset="0"/>
              </a:rPr>
              <a:t>5/3/23</a:t>
            </a:fld>
            <a:endParaRPr lang="en-US" dirty="0">
              <a:latin typeface="Open Sans" panose="020B0606030504020204" pitchFamily="34" charset="0"/>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latin typeface="Open Sans" panose="020B0606030504020204" pitchFamily="34" charset="0"/>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9C23351-3FB3-4478-AE7D-BEC670948232}" type="slidenum">
              <a:rPr lang="en-US" smtClean="0">
                <a:latin typeface="Open Sans" panose="020B0606030504020204" pitchFamily="34" charset="0"/>
              </a:rPr>
              <a:t>‹#›</a:t>
            </a:fld>
            <a:endParaRPr lang="en-US" dirty="0">
              <a:latin typeface="Open Sans" panose="020B0606030504020204" pitchFamily="34" charset="0"/>
            </a:endParaRPr>
          </a:p>
        </p:txBody>
      </p:sp>
    </p:spTree>
    <p:extLst>
      <p:ext uri="{BB962C8B-B14F-4D97-AF65-F5344CB8AC3E}">
        <p14:creationId xmlns:p14="http://schemas.microsoft.com/office/powerpoint/2010/main" val="39106458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Open Sans" panose="020B0606030504020204" pitchFamily="34"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Open Sans" panose="020B0606030504020204" pitchFamily="34" charset="0"/>
              </a:defRPr>
            </a:lvl1pPr>
          </a:lstStyle>
          <a:p>
            <a:fld id="{896A8DF4-6A87-4F69-8212-F0A65870B2F2}" type="datetimeFigureOut">
              <a:rPr lang="en-US" smtClean="0"/>
              <a:pPr/>
              <a:t>5/3/23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Open Sans" panose="020B0606030504020204" pitchFamily="34"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Open Sans" panose="020B0606030504020204" pitchFamily="34" charset="0"/>
              </a:defRPr>
            </a:lvl1pPr>
          </a:lstStyle>
          <a:p>
            <a:fld id="{E21A7267-269F-4D26-9F96-B6358A06B982}" type="slidenum">
              <a:rPr lang="en-US" smtClean="0"/>
              <a:pPr/>
              <a:t>‹#›</a:t>
            </a:fld>
            <a:endParaRPr lang="en-US" dirty="0"/>
          </a:p>
        </p:txBody>
      </p:sp>
    </p:spTree>
    <p:extLst>
      <p:ext uri="{BB962C8B-B14F-4D97-AF65-F5344CB8AC3E}">
        <p14:creationId xmlns:p14="http://schemas.microsoft.com/office/powerpoint/2010/main" val="3410717933"/>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Open Sans" panose="020B0606030504020204" pitchFamily="34" charset="0"/>
        <a:ea typeface="+mn-ea"/>
        <a:cs typeface="+mn-cs"/>
      </a:defRPr>
    </a:lvl1pPr>
    <a:lvl2pPr marL="457200" algn="l" defTabSz="914400" rtl="0" eaLnBrk="1" latinLnBrk="0" hangingPunct="1">
      <a:defRPr sz="1200" b="0" i="0" kern="1200">
        <a:solidFill>
          <a:schemeClr val="tx1"/>
        </a:solidFill>
        <a:latin typeface="Open Sans" panose="020B0606030504020204" pitchFamily="34" charset="0"/>
        <a:ea typeface="+mn-ea"/>
        <a:cs typeface="+mn-cs"/>
      </a:defRPr>
    </a:lvl2pPr>
    <a:lvl3pPr marL="914400" algn="l" defTabSz="914400" rtl="0" eaLnBrk="1" latinLnBrk="0" hangingPunct="1">
      <a:defRPr sz="1200" b="0" i="0" kern="1200">
        <a:solidFill>
          <a:schemeClr val="tx1"/>
        </a:solidFill>
        <a:latin typeface="Open Sans" panose="020B0606030504020204" pitchFamily="34" charset="0"/>
        <a:ea typeface="+mn-ea"/>
        <a:cs typeface="+mn-cs"/>
      </a:defRPr>
    </a:lvl3pPr>
    <a:lvl4pPr marL="1371600" algn="l" defTabSz="914400" rtl="0" eaLnBrk="1" latinLnBrk="0" hangingPunct="1">
      <a:defRPr sz="1200" b="0" i="0" kern="1200">
        <a:solidFill>
          <a:schemeClr val="tx1"/>
        </a:solidFill>
        <a:latin typeface="Open Sans" panose="020B0606030504020204" pitchFamily="34" charset="0"/>
        <a:ea typeface="+mn-ea"/>
        <a:cs typeface="+mn-cs"/>
      </a:defRPr>
    </a:lvl4pPr>
    <a:lvl5pPr marL="1828800" algn="l" defTabSz="914400" rtl="0" eaLnBrk="1" latinLnBrk="0" hangingPunct="1">
      <a:defRPr sz="1200" b="0" i="0" kern="1200">
        <a:solidFill>
          <a:schemeClr val="tx1"/>
        </a:solidFill>
        <a:latin typeface="Open Sans" panose="020B0606030504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1A7267-269F-4D26-9F96-B6358A06B982}" type="slidenum">
              <a:rPr lang="en-US" smtClean="0"/>
              <a:t>1</a:t>
            </a:fld>
            <a:endParaRPr lang="en-US"/>
          </a:p>
        </p:txBody>
      </p:sp>
    </p:spTree>
    <p:extLst>
      <p:ext uri="{BB962C8B-B14F-4D97-AF65-F5344CB8AC3E}">
        <p14:creationId xmlns:p14="http://schemas.microsoft.com/office/powerpoint/2010/main" val="385018961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hyperlink" Target="https://www.energy.gov/downloads/doe-public-access-plan" TargetMode="Externa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90600" y="1575115"/>
            <a:ext cx="6165850" cy="1317382"/>
          </a:xfrm>
        </p:spPr>
        <p:txBody>
          <a:bodyPr anchor="b">
            <a:normAutofit/>
          </a:bodyPr>
          <a:lstStyle>
            <a:lvl1pPr algn="l">
              <a:defRPr sz="3600">
                <a:solidFill>
                  <a:schemeClr val="bg1"/>
                </a:solidFill>
              </a:defRPr>
            </a:lvl1pPr>
          </a:lstStyle>
          <a:p>
            <a:r>
              <a:rPr lang="en-US" dirty="0"/>
              <a:t>CLICK TO ADD TITLE</a:t>
            </a:r>
          </a:p>
        </p:txBody>
      </p:sp>
      <p:sp>
        <p:nvSpPr>
          <p:cNvPr id="3" name="Subtitle 2"/>
          <p:cNvSpPr>
            <a:spLocks noGrp="1"/>
          </p:cNvSpPr>
          <p:nvPr>
            <p:ph type="subTitle" idx="1" hasCustomPrompt="1"/>
          </p:nvPr>
        </p:nvSpPr>
        <p:spPr>
          <a:xfrm>
            <a:off x="990599" y="3719997"/>
            <a:ext cx="5243147" cy="667120"/>
          </a:xfrm>
          <a:prstGeom prst="rect">
            <a:avLst/>
          </a:prstGeom>
        </p:spPr>
        <p:txBody>
          <a:bodyPr anchor="ctr">
            <a:noAutofit/>
          </a:bodyPr>
          <a:lstStyle>
            <a:lvl1pPr marL="0" indent="0" algn="l">
              <a:buNone/>
              <a:defRPr sz="1600" b="0" spc="0">
                <a:solidFill>
                  <a:schemeClr val="tx2">
                    <a:lumMod val="40000"/>
                    <a:lumOff val="60000"/>
                  </a:schemeClr>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PRESENTER OR AUTHOR NAMES</a:t>
            </a:r>
          </a:p>
        </p:txBody>
      </p:sp>
      <p:sp>
        <p:nvSpPr>
          <p:cNvPr id="27" name="Text Placeholder 26">
            <a:extLst>
              <a:ext uri="{FF2B5EF4-FFF2-40B4-BE49-F238E27FC236}">
                <a16:creationId xmlns:a16="http://schemas.microsoft.com/office/drawing/2014/main" id="{62ED528D-5375-6147-9677-05F4F59A3A33}"/>
              </a:ext>
            </a:extLst>
          </p:cNvPr>
          <p:cNvSpPr>
            <a:spLocks noGrp="1"/>
          </p:cNvSpPr>
          <p:nvPr>
            <p:ph type="body" sz="quarter" idx="10" hasCustomPrompt="1"/>
          </p:nvPr>
        </p:nvSpPr>
        <p:spPr>
          <a:xfrm>
            <a:off x="990600" y="3015777"/>
            <a:ext cx="6165850" cy="378587"/>
          </a:xfrm>
          <a:prstGeom prst="rect">
            <a:avLst/>
          </a:prstGeom>
        </p:spPr>
        <p:txBody>
          <a:bodyPr>
            <a:normAutofit/>
          </a:bodyPr>
          <a:lstStyle>
            <a:lvl1pPr marL="0" indent="0">
              <a:buNone/>
              <a:defRPr sz="2000">
                <a:solidFill>
                  <a:schemeClr val="bg2"/>
                </a:solidFill>
              </a:defRPr>
            </a:lvl1pPr>
          </a:lstStyle>
          <a:p>
            <a:pPr lvl="0"/>
            <a:r>
              <a:rPr lang="en-US" dirty="0"/>
              <a:t>Click to add subtitle</a:t>
            </a:r>
          </a:p>
        </p:txBody>
      </p:sp>
      <p:sp>
        <p:nvSpPr>
          <p:cNvPr id="20" name="Text Placeholder 24">
            <a:extLst>
              <a:ext uri="{FF2B5EF4-FFF2-40B4-BE49-F238E27FC236}">
                <a16:creationId xmlns:a16="http://schemas.microsoft.com/office/drawing/2014/main" id="{58F7247A-244D-6A48-BBB7-15233E751B35}"/>
              </a:ext>
            </a:extLst>
          </p:cNvPr>
          <p:cNvSpPr>
            <a:spLocks noGrp="1"/>
          </p:cNvSpPr>
          <p:nvPr>
            <p:ph type="body" sz="quarter" idx="15" hasCustomPrompt="1"/>
          </p:nvPr>
        </p:nvSpPr>
        <p:spPr>
          <a:xfrm>
            <a:off x="2588669" y="6296999"/>
            <a:ext cx="1828800" cy="136525"/>
          </a:xfrm>
          <a:prstGeom prst="rect">
            <a:avLst/>
          </a:prstGeom>
        </p:spPr>
        <p:txBody>
          <a:bodyPr lIns="0" tIns="0" rIns="0" bIns="0">
            <a:normAutofit/>
          </a:bodyPr>
          <a:lstStyle>
            <a:lvl1pPr marL="0" indent="0" algn="ctr">
              <a:buNone/>
              <a:defRPr sz="800" b="1"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CLICK TO ADD SAND XXXX-XXXX P</a:t>
            </a:r>
          </a:p>
        </p:txBody>
      </p:sp>
      <p:sp>
        <p:nvSpPr>
          <p:cNvPr id="22" name="Text Placeholder 4">
            <a:extLst>
              <a:ext uri="{FF2B5EF4-FFF2-40B4-BE49-F238E27FC236}">
                <a16:creationId xmlns:a16="http://schemas.microsoft.com/office/drawing/2014/main" id="{28DA6BE7-D5D1-5C4B-8879-A66353A8517F}"/>
              </a:ext>
            </a:extLst>
          </p:cNvPr>
          <p:cNvSpPr>
            <a:spLocks noGrp="1"/>
          </p:cNvSpPr>
          <p:nvPr>
            <p:ph type="body" sz="quarter" idx="22" hasCustomPrompt="1"/>
          </p:nvPr>
        </p:nvSpPr>
        <p:spPr>
          <a:xfrm>
            <a:off x="990600" y="4509920"/>
            <a:ext cx="4297393" cy="667120"/>
          </a:xfrm>
          <a:prstGeom prst="rect">
            <a:avLst/>
          </a:prstGeom>
        </p:spPr>
        <p:txBody>
          <a:bodyPr lIns="0" tIns="0" rIns="0" bIns="0"/>
          <a:lstStyle>
            <a:lvl1pPr>
              <a:buFontTx/>
              <a:buNone/>
              <a:defRPr sz="1400" b="0"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CLICK TO ADD DATE, LOCATION, OR ADDITIONAL CONTENT</a:t>
            </a:r>
          </a:p>
        </p:txBody>
      </p:sp>
      <p:pic>
        <p:nvPicPr>
          <p:cNvPr id="15" name="Picture 14">
            <a:extLst>
              <a:ext uri="{FF2B5EF4-FFF2-40B4-BE49-F238E27FC236}">
                <a16:creationId xmlns:a16="http://schemas.microsoft.com/office/drawing/2014/main" id="{4503A6FD-C173-A64C-B254-829092777B42}"/>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t="-4288" r="-3731"/>
          <a:stretch/>
        </p:blipFill>
        <p:spPr>
          <a:xfrm>
            <a:off x="966239" y="479998"/>
            <a:ext cx="1271441" cy="492365"/>
          </a:xfrm>
          <a:prstGeom prst="rect">
            <a:avLst/>
          </a:prstGeom>
        </p:spPr>
      </p:pic>
      <p:sp>
        <p:nvSpPr>
          <p:cNvPr id="16" name="TextBox 15">
            <a:extLst>
              <a:ext uri="{FF2B5EF4-FFF2-40B4-BE49-F238E27FC236}">
                <a16:creationId xmlns:a16="http://schemas.microsoft.com/office/drawing/2014/main" id="{AC12122B-590E-9045-872C-38970E3FF20E}"/>
              </a:ext>
            </a:extLst>
          </p:cNvPr>
          <p:cNvSpPr txBox="1"/>
          <p:nvPr userDrawn="1"/>
        </p:nvSpPr>
        <p:spPr>
          <a:xfrm>
            <a:off x="912699" y="1056087"/>
            <a:ext cx="4710777" cy="307777"/>
          </a:xfrm>
          <a:prstGeom prst="rect">
            <a:avLst/>
          </a:prstGeom>
          <a:noFill/>
        </p:spPr>
        <p:txBody>
          <a:bodyPr wrap="none" rtlCol="0">
            <a:spAutoFit/>
          </a:bodyPr>
          <a:lstStyle/>
          <a:p>
            <a:r>
              <a:rPr lang="en-US" sz="1400" spc="150" baseline="0" dirty="0">
                <a:solidFill>
                  <a:schemeClr val="bg1"/>
                </a:solidFill>
                <a:latin typeface="+mj-lt"/>
              </a:rPr>
              <a:t>Exceptional service in the national interest</a:t>
            </a:r>
          </a:p>
        </p:txBody>
      </p:sp>
      <p:sp>
        <p:nvSpPr>
          <p:cNvPr id="19" name="TextBox 18">
            <a:extLst>
              <a:ext uri="{FF2B5EF4-FFF2-40B4-BE49-F238E27FC236}">
                <a16:creationId xmlns:a16="http://schemas.microsoft.com/office/drawing/2014/main" id="{1D369985-FB39-5049-971A-8BBBC56F2C4E}"/>
              </a:ext>
            </a:extLst>
          </p:cNvPr>
          <p:cNvSpPr txBox="1"/>
          <p:nvPr userDrawn="1"/>
        </p:nvSpPr>
        <p:spPr>
          <a:xfrm>
            <a:off x="4650056" y="5465549"/>
            <a:ext cx="7491081" cy="762516"/>
          </a:xfrm>
          <a:prstGeom prst="rect">
            <a:avLst/>
          </a:prstGeom>
          <a:noFill/>
        </p:spPr>
        <p:txBody>
          <a:bodyPr wrap="square" rtlCol="0">
            <a:spAutoFit/>
          </a:bodyPr>
          <a:lstStyle/>
          <a:p>
            <a:pPr algn="just">
              <a:lnSpc>
                <a:spcPct val="110000"/>
              </a:lnSpc>
            </a:pPr>
            <a:r>
              <a:rPr lang="en-US" sz="800" b="0" i="1" u="none" strike="noStrike" dirty="0">
                <a:solidFill>
                  <a:srgbClr val="000000"/>
                </a:solidFill>
                <a:effectLst/>
                <a:latin typeface="Calibri" panose="020F0502020204030204" pitchFamily="34" charset="0"/>
              </a:rPr>
              <a:t>This presentation has been authored by an employee of National Technology &amp; Engineering Solutions of Sandia, LLC under Contract No. DE-NA0003525 with the U.S. Department of Energy (DOE). The employee owns all right, title and interest in and to the presentation and is solely responsible for its contents. The United States Government retains and the publisher, by accepting the article for publication, acknowledges that the United States Government retains a non-exclusive, paid-up, irrevocable, world-wide license to publish or reproduce the published form of this article or allow others to do so, for United States Government purposes. The DOE will provide public access to these results of federally sponsored research in accordance with the DOE Public Access Plan </a:t>
            </a:r>
            <a:r>
              <a:rPr lang="en-US" sz="800" b="0" i="1" u="sng" strike="noStrike" dirty="0">
                <a:solidFill>
                  <a:srgbClr val="0563C1"/>
                </a:solidFill>
                <a:effectLst/>
                <a:latin typeface="Calibri" panose="020F0502020204030204" pitchFamily="34" charset="0"/>
                <a:hlinkClick r:id="rId4" tooltip="https://www.energy.gov/downloads/doe-public-access-plan"/>
              </a:rPr>
              <a:t>https://www.energy.gov/downloads/doe-public-access-plan</a:t>
            </a:r>
            <a:r>
              <a:rPr lang="en-US" sz="800" b="0" i="1" u="none" strike="noStrike" dirty="0">
                <a:solidFill>
                  <a:srgbClr val="000000"/>
                </a:solidFill>
                <a:effectLst/>
                <a:latin typeface="Calibri" panose="020F0502020204030204" pitchFamily="34" charset="0"/>
              </a:rPr>
              <a:t>.</a:t>
            </a:r>
            <a:endParaRPr lang="en-US" sz="800" b="0" i="0" dirty="0">
              <a:solidFill>
                <a:schemeClr val="bg2">
                  <a:lumMod val="50000"/>
                </a:schemeClr>
              </a:solidFill>
              <a:latin typeface="Open Sans" panose="020B0606030504020204" pitchFamily="34" charset="0"/>
            </a:endParaRPr>
          </a:p>
        </p:txBody>
      </p:sp>
      <p:pic>
        <p:nvPicPr>
          <p:cNvPr id="21" name="Picture 20">
            <a:extLst>
              <a:ext uri="{FF2B5EF4-FFF2-40B4-BE49-F238E27FC236}">
                <a16:creationId xmlns:a16="http://schemas.microsoft.com/office/drawing/2014/main" id="{5ADC7756-6766-FF46-BFDC-7CBCF88C2FB6}"/>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10965815" y="6362720"/>
            <a:ext cx="654939" cy="159193"/>
          </a:xfrm>
          <a:prstGeom prst="rect">
            <a:avLst/>
          </a:prstGeom>
        </p:spPr>
      </p:pic>
      <p:pic>
        <p:nvPicPr>
          <p:cNvPr id="23" name="Picture 22">
            <a:extLst>
              <a:ext uri="{FF2B5EF4-FFF2-40B4-BE49-F238E27FC236}">
                <a16:creationId xmlns:a16="http://schemas.microsoft.com/office/drawing/2014/main" id="{1B5135D8-0C79-D249-B01D-F828C9075378}"/>
              </a:ext>
            </a:extLst>
          </p:cNvPr>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11052075" y="6609587"/>
            <a:ext cx="463192" cy="134533"/>
          </a:xfrm>
          <a:prstGeom prst="rect">
            <a:avLst/>
          </a:prstGeom>
        </p:spPr>
      </p:pic>
    </p:spTree>
    <p:extLst>
      <p:ext uri="{BB962C8B-B14F-4D97-AF65-F5344CB8AC3E}">
        <p14:creationId xmlns:p14="http://schemas.microsoft.com/office/powerpoint/2010/main" val="180936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Section Slid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088423" y="2066192"/>
            <a:ext cx="3868616" cy="2795954"/>
          </a:xfrm>
        </p:spPr>
        <p:txBody>
          <a:bodyPr anchor="ctr">
            <a:normAutofit/>
          </a:bodyPr>
          <a:lstStyle>
            <a:lvl1pPr algn="ctr">
              <a:defRPr sz="4000">
                <a:solidFill>
                  <a:schemeClr val="bg1"/>
                </a:solidFill>
              </a:defRPr>
            </a:lvl1pPr>
          </a:lstStyle>
          <a:p>
            <a:r>
              <a:rPr lang="en-US" dirty="0"/>
              <a:t>CLICK TO ADD TITLE</a:t>
            </a:r>
          </a:p>
        </p:txBody>
      </p:sp>
    </p:spTree>
    <p:extLst>
      <p:ext uri="{BB962C8B-B14F-4D97-AF65-F5344CB8AC3E}">
        <p14:creationId xmlns:p14="http://schemas.microsoft.com/office/powerpoint/2010/main" val="4153529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Section Slid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31985" y="2919047"/>
            <a:ext cx="4598377" cy="1767254"/>
          </a:xfrm>
        </p:spPr>
        <p:txBody>
          <a:bodyPr anchor="ctr">
            <a:normAutofit/>
          </a:bodyPr>
          <a:lstStyle>
            <a:lvl1pPr algn="l">
              <a:defRPr sz="3600">
                <a:solidFill>
                  <a:schemeClr val="bg1"/>
                </a:solidFill>
              </a:defRPr>
            </a:lvl1pPr>
          </a:lstStyle>
          <a:p>
            <a:r>
              <a:rPr lang="en-US" dirty="0"/>
              <a:t>CLICK TO ADD TITLE</a:t>
            </a:r>
          </a:p>
        </p:txBody>
      </p:sp>
    </p:spTree>
    <p:extLst>
      <p:ext uri="{BB962C8B-B14F-4D97-AF65-F5344CB8AC3E}">
        <p14:creationId xmlns:p14="http://schemas.microsoft.com/office/powerpoint/2010/main" val="38713612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7627ED-C799-AA4A-BA7C-2FFFBEA251A4}"/>
              </a:ext>
            </a:extLst>
          </p:cNvPr>
          <p:cNvSpPr>
            <a:spLocks noGrp="1"/>
          </p:cNvSpPr>
          <p:nvPr>
            <p:ph type="title" hasCustomPrompt="1"/>
          </p:nvPr>
        </p:nvSpPr>
        <p:spPr/>
        <p:txBody>
          <a:bodyPr/>
          <a:lstStyle/>
          <a:p>
            <a:r>
              <a:rPr lang="en-US" dirty="0"/>
              <a:t>TITLE AND CONTENT - Click to add title</a:t>
            </a:r>
          </a:p>
        </p:txBody>
      </p:sp>
      <p:sp>
        <p:nvSpPr>
          <p:cNvPr id="3" name="Slide Number Placeholder 2">
            <a:extLst>
              <a:ext uri="{FF2B5EF4-FFF2-40B4-BE49-F238E27FC236}">
                <a16:creationId xmlns:a16="http://schemas.microsoft.com/office/drawing/2014/main" id="{87D4B9F0-F682-C847-A4A4-C8832F0065E1}"/>
              </a:ext>
            </a:extLst>
          </p:cNvPr>
          <p:cNvSpPr>
            <a:spLocks noGrp="1"/>
          </p:cNvSpPr>
          <p:nvPr>
            <p:ph type="sldNum" sz="quarter" idx="10"/>
          </p:nvPr>
        </p:nvSpPr>
        <p:spPr/>
        <p:txBody>
          <a:bodyPr/>
          <a:lstStyle/>
          <a:p>
            <a:fld id="{4FAB73BC-B049-4115-A692-8D63A059BFB8}" type="slidenum">
              <a:rPr lang="en-US" smtClean="0"/>
              <a:pPr/>
              <a:t>‹#›</a:t>
            </a:fld>
            <a:endParaRPr lang="en-US" dirty="0"/>
          </a:p>
        </p:txBody>
      </p:sp>
      <p:sp>
        <p:nvSpPr>
          <p:cNvPr id="5" name="Content Placeholder 4">
            <a:extLst>
              <a:ext uri="{FF2B5EF4-FFF2-40B4-BE49-F238E27FC236}">
                <a16:creationId xmlns:a16="http://schemas.microsoft.com/office/drawing/2014/main" id="{BAC6C40D-F7AE-5D42-B2A9-60C9F62ADE8A}"/>
              </a:ext>
            </a:extLst>
          </p:cNvPr>
          <p:cNvSpPr>
            <a:spLocks noGrp="1"/>
          </p:cNvSpPr>
          <p:nvPr>
            <p:ph sz="quarter" idx="11" hasCustomPrompt="1"/>
          </p:nvPr>
        </p:nvSpPr>
        <p:spPr>
          <a:xfrm>
            <a:off x="647700" y="1409700"/>
            <a:ext cx="11049000" cy="4610100"/>
          </a:xfrm>
        </p:spPr>
        <p:txBody>
          <a:body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48796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_and_Double_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marL="0">
              <a:defRPr/>
            </a:lvl1pPr>
          </a:lstStyle>
          <a:p>
            <a:r>
              <a:rPr lang="en-US" dirty="0"/>
              <a:t>TITLE AND DOUBLE CONTENT - CLICK TO ADD TITLE</a:t>
            </a:r>
          </a:p>
        </p:txBody>
      </p:sp>
      <p:sp>
        <p:nvSpPr>
          <p:cNvPr id="3" name="Content Placeholder 2"/>
          <p:cNvSpPr>
            <a:spLocks noGrp="1"/>
          </p:cNvSpPr>
          <p:nvPr>
            <p:ph idx="1" hasCustomPrompt="1"/>
          </p:nvPr>
        </p:nvSpPr>
        <p:spPr>
          <a:xfrm>
            <a:off x="647700" y="1409701"/>
            <a:ext cx="5212412" cy="4610100"/>
          </a:xfrm>
          <a:prstGeom prst="rect">
            <a:avLst/>
          </a:prstGeom>
        </p:spPr>
        <p:txBody>
          <a:bodyPr/>
          <a:lstStyle>
            <a:lvl1pPr>
              <a:lnSpc>
                <a:spcPct val="100000"/>
              </a:lnSpc>
              <a:buFontTx/>
              <a:buNone/>
              <a:defRPr b="0" i="0">
                <a:latin typeface="Open Sans" panose="020B0606030504020204" pitchFamily="34" charset="0"/>
                <a:ea typeface="Open Sans" panose="020B0606030504020204" pitchFamily="34" charset="0"/>
                <a:cs typeface="Open Sans" panose="020B0606030504020204" pitchFamily="34" charset="0"/>
              </a:defRPr>
            </a:lvl1pPr>
            <a:lvl2pPr>
              <a:lnSpc>
                <a:spcPct val="100000"/>
              </a:lnSpc>
              <a:buFont typeface="Courier New" panose="02070309020205020404" pitchFamily="49" charset="0"/>
              <a:buChar char="o"/>
              <a:defRPr>
                <a:latin typeface="Open Sans" panose="020B0606030504020204" pitchFamily="34" charset="0"/>
              </a:defRPr>
            </a:lvl2pPr>
            <a:lvl3pPr>
              <a:lnSpc>
                <a:spcPct val="100000"/>
              </a:lnSpc>
              <a:buFont typeface="Courier New" panose="02070309020205020404" pitchFamily="49" charset="0"/>
              <a:buChar char="o"/>
              <a:defRPr>
                <a:latin typeface="Open Sans" panose="020B0606030504020204" pitchFamily="34" charset="0"/>
              </a:defRPr>
            </a:lvl3pPr>
            <a:lvl4pPr>
              <a:lnSpc>
                <a:spcPct val="100000"/>
              </a:lnSpc>
              <a:buFont typeface="Courier New" panose="02070309020205020404" pitchFamily="49" charset="0"/>
              <a:buChar char="o"/>
              <a:defRPr>
                <a:latin typeface="Open Sans" panose="020B0606030504020204" pitchFamily="34" charset="0"/>
              </a:defRPr>
            </a:lvl4pPr>
            <a:lvl5pPr>
              <a:lnSpc>
                <a:spcPct val="100000"/>
              </a:lnSpc>
              <a:buFont typeface="Courier New" panose="02070309020205020404" pitchFamily="49" charset="0"/>
              <a:buChar char="o"/>
              <a:defRPr b="0" i="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p:txBody>
      </p:sp>
      <p:sp>
        <p:nvSpPr>
          <p:cNvPr id="6" name="Content Placeholder 2">
            <a:extLst>
              <a:ext uri="{FF2B5EF4-FFF2-40B4-BE49-F238E27FC236}">
                <a16:creationId xmlns:a16="http://schemas.microsoft.com/office/drawing/2014/main" id="{5D970262-8623-2B46-A712-FEE93CC93EDE}"/>
              </a:ext>
            </a:extLst>
          </p:cNvPr>
          <p:cNvSpPr>
            <a:spLocks noGrp="1"/>
          </p:cNvSpPr>
          <p:nvPr>
            <p:ph idx="10" hasCustomPrompt="1"/>
          </p:nvPr>
        </p:nvSpPr>
        <p:spPr>
          <a:xfrm>
            <a:off x="6331888" y="1409700"/>
            <a:ext cx="5364812" cy="4610101"/>
          </a:xfrm>
          <a:prstGeom prst="rect">
            <a:avLst/>
          </a:prstGeom>
        </p:spPr>
        <p:txBody>
          <a:bodyPr/>
          <a:lstStyle>
            <a:lvl1pPr>
              <a:lnSpc>
                <a:spcPct val="100000"/>
              </a:lnSpc>
              <a:buFontTx/>
              <a:buNone/>
              <a:defRPr b="0" i="0">
                <a:latin typeface="Open Sans" panose="020B0606030504020204" pitchFamily="34" charset="0"/>
                <a:ea typeface="Open Sans" panose="020B0606030504020204" pitchFamily="34" charset="0"/>
                <a:cs typeface="Open Sans" panose="020B0606030504020204" pitchFamily="34" charset="0"/>
              </a:defRPr>
            </a:lvl1pPr>
            <a:lvl2pPr>
              <a:lnSpc>
                <a:spcPct val="100000"/>
              </a:lnSpc>
              <a:buFont typeface="Wingdings" pitchFamily="2" charset="2"/>
              <a:buChar char="§"/>
              <a:defRPr>
                <a:latin typeface="Open Sans" panose="020B0606030504020204" pitchFamily="34" charset="0"/>
              </a:defRPr>
            </a:lvl2pPr>
            <a:lvl3pPr>
              <a:lnSpc>
                <a:spcPct val="100000"/>
              </a:lnSpc>
              <a:buFont typeface="Wingdings" pitchFamily="2" charset="2"/>
              <a:buChar char="§"/>
              <a:defRPr>
                <a:latin typeface="Open Sans" panose="020B0606030504020204" pitchFamily="34" charset="0"/>
              </a:defRPr>
            </a:lvl3pPr>
            <a:lvl4pPr>
              <a:lnSpc>
                <a:spcPct val="100000"/>
              </a:lnSpc>
              <a:buFont typeface="Wingdings" pitchFamily="2" charset="2"/>
              <a:buChar char="§"/>
              <a:defRPr>
                <a:latin typeface="Open Sans" panose="020B0606030504020204" pitchFamily="34" charset="0"/>
              </a:defRPr>
            </a:lvl4pPr>
            <a:lvl5pPr>
              <a:lnSpc>
                <a:spcPct val="100000"/>
              </a:lnSpc>
              <a:buFont typeface="Wingdings" pitchFamily="2" charset="2"/>
              <a:buChar char="§"/>
              <a:defRPr b="0" i="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p:txBody>
      </p:sp>
      <p:sp>
        <p:nvSpPr>
          <p:cNvPr id="8" name="Slide Number Placeholder 5">
            <a:extLst>
              <a:ext uri="{FF2B5EF4-FFF2-40B4-BE49-F238E27FC236}">
                <a16:creationId xmlns:a16="http://schemas.microsoft.com/office/drawing/2014/main" id="{1CF5FC13-FF8A-8C4E-BA9B-B1FED8AA82E4}"/>
              </a:ext>
            </a:extLst>
          </p:cNvPr>
          <p:cNvSpPr>
            <a:spLocks noGrp="1"/>
          </p:cNvSpPr>
          <p:nvPr>
            <p:ph type="sldNum" sz="quarter" idx="4"/>
          </p:nvPr>
        </p:nvSpPr>
        <p:spPr>
          <a:xfrm>
            <a:off x="11702562" y="6471387"/>
            <a:ext cx="489438" cy="365125"/>
          </a:xfrm>
          <a:prstGeom prst="rect">
            <a:avLst/>
          </a:prstGeom>
        </p:spPr>
        <p:txBody>
          <a:bodyPr vert="horz" lIns="0" tIns="0" rIns="0" bIns="0" rtlCol="0" anchor="ctr"/>
          <a:lstStyle>
            <a:lvl1pPr algn="ctr">
              <a:defRPr sz="1400">
                <a:solidFill>
                  <a:srgbClr val="FFFFFF"/>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4024407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marL="0">
              <a:defRPr/>
            </a:lvl1pPr>
          </a:lstStyle>
          <a:p>
            <a:r>
              <a:rPr lang="en-US" dirty="0"/>
              <a:t>TITLE ONLY - CLICK TO ADD TITLE</a:t>
            </a:r>
          </a:p>
        </p:txBody>
      </p:sp>
      <p:sp>
        <p:nvSpPr>
          <p:cNvPr id="5" name="Slide Number Placeholder 5">
            <a:extLst>
              <a:ext uri="{FF2B5EF4-FFF2-40B4-BE49-F238E27FC236}">
                <a16:creationId xmlns:a16="http://schemas.microsoft.com/office/drawing/2014/main" id="{6E97028B-705D-5846-9BF6-441624A3FB9D}"/>
              </a:ext>
            </a:extLst>
          </p:cNvPr>
          <p:cNvSpPr>
            <a:spLocks noGrp="1"/>
          </p:cNvSpPr>
          <p:nvPr>
            <p:ph type="sldNum" sz="quarter" idx="4"/>
          </p:nvPr>
        </p:nvSpPr>
        <p:spPr>
          <a:xfrm>
            <a:off x="11702562" y="6471387"/>
            <a:ext cx="489438" cy="365125"/>
          </a:xfrm>
          <a:prstGeom prst="rect">
            <a:avLst/>
          </a:prstGeom>
        </p:spPr>
        <p:txBody>
          <a:bodyPr vert="horz" lIns="0" tIns="0" rIns="0" bIns="0" rtlCol="0" anchor="ctr"/>
          <a:lstStyle>
            <a:lvl1pPr algn="ctr">
              <a:defRPr sz="1400">
                <a:solidFill>
                  <a:srgbClr val="FFFFFF"/>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700320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Slide">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FB71B262-AC2E-494D-B366-04431A29FCBF}"/>
              </a:ext>
            </a:extLst>
          </p:cNvPr>
          <p:cNvSpPr>
            <a:spLocks noGrp="1"/>
          </p:cNvSpPr>
          <p:nvPr>
            <p:ph type="sldNum" sz="quarter" idx="4"/>
          </p:nvPr>
        </p:nvSpPr>
        <p:spPr>
          <a:xfrm>
            <a:off x="11702562" y="6471387"/>
            <a:ext cx="489438" cy="365125"/>
          </a:xfrm>
          <a:prstGeom prst="rect">
            <a:avLst/>
          </a:prstGeom>
        </p:spPr>
        <p:txBody>
          <a:bodyPr vert="horz" lIns="0" tIns="0" rIns="0" bIns="0" rtlCol="0" anchor="ctr"/>
          <a:lstStyle>
            <a:lvl1pPr algn="ctr">
              <a:defRPr sz="1400">
                <a:solidFill>
                  <a:srgbClr val="FFFFFF"/>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480725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9">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600200" y="261257"/>
            <a:ext cx="10096500" cy="774779"/>
          </a:xfrm>
          <a:prstGeom prst="rect">
            <a:avLst/>
          </a:prstGeom>
        </p:spPr>
        <p:txBody>
          <a:bodyPr vert="horz" lIns="0" tIns="0" rIns="0" bIns="0" rtlCol="0" anchor="ctr">
            <a:normAutofit/>
          </a:bodyPr>
          <a:lstStyle/>
          <a:p>
            <a:r>
              <a:rPr lang="en-US" dirty="0"/>
              <a:t>CLICK TO EDIT MASTER TITLE STYLE</a:t>
            </a:r>
          </a:p>
        </p:txBody>
      </p:sp>
      <p:sp>
        <p:nvSpPr>
          <p:cNvPr id="9" name="Text Placeholder 2">
            <a:extLst>
              <a:ext uri="{FF2B5EF4-FFF2-40B4-BE49-F238E27FC236}">
                <a16:creationId xmlns:a16="http://schemas.microsoft.com/office/drawing/2014/main" id="{CAC4959A-AD2F-9049-854D-6985DFCF4E46}"/>
              </a:ext>
            </a:extLst>
          </p:cNvPr>
          <p:cNvSpPr>
            <a:spLocks noGrp="1"/>
          </p:cNvSpPr>
          <p:nvPr>
            <p:ph type="body" idx="1"/>
          </p:nvPr>
        </p:nvSpPr>
        <p:spPr>
          <a:xfrm>
            <a:off x="654222" y="1429233"/>
            <a:ext cx="11042478" cy="4590567"/>
          </a:xfrm>
          <a:prstGeom prst="rect">
            <a:avLst/>
          </a:prstGeom>
        </p:spPr>
        <p:txBody>
          <a:bodyPr vert="horz" lIns="0" tIns="45720" rIns="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Slide Number Placeholder 5">
            <a:extLst>
              <a:ext uri="{FF2B5EF4-FFF2-40B4-BE49-F238E27FC236}">
                <a16:creationId xmlns:a16="http://schemas.microsoft.com/office/drawing/2014/main" id="{17C06173-326E-C842-95A0-26D69A4B9AFD}"/>
              </a:ext>
            </a:extLst>
          </p:cNvPr>
          <p:cNvSpPr>
            <a:spLocks noGrp="1"/>
          </p:cNvSpPr>
          <p:nvPr>
            <p:ph type="sldNum" sz="quarter" idx="4"/>
          </p:nvPr>
        </p:nvSpPr>
        <p:spPr>
          <a:xfrm>
            <a:off x="11702562" y="6471387"/>
            <a:ext cx="489438" cy="365125"/>
          </a:xfrm>
          <a:prstGeom prst="rect">
            <a:avLst/>
          </a:prstGeom>
        </p:spPr>
        <p:txBody>
          <a:bodyPr vert="horz" lIns="0" tIns="0" rIns="0" bIns="0" rtlCol="0" anchor="ctr"/>
          <a:lstStyle>
            <a:lvl1pPr algn="ctr">
              <a:defRPr sz="1400" b="0" i="0">
                <a:solidFill>
                  <a:srgbClr val="FFFFFF"/>
                </a:solidFill>
                <a:latin typeface="Open Sans" panose="020B0606030504020204" pitchFamily="34" charset="0"/>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290262625"/>
      </p:ext>
    </p:extLst>
  </p:cSld>
  <p:clrMap bg1="lt1" tx1="dk1" bg2="lt2" tx2="dk2" accent1="accent1" accent2="accent2" accent3="accent3" accent4="accent4" accent5="accent5" accent6="accent6" hlink="hlink" folHlink="folHlink"/>
  <p:sldLayoutIdLst>
    <p:sldLayoutId id="2147483752" r:id="rId1"/>
    <p:sldLayoutId id="2147483733" r:id="rId2"/>
    <p:sldLayoutId id="2147483758" r:id="rId3"/>
    <p:sldLayoutId id="2147483763" r:id="rId4"/>
    <p:sldLayoutId id="2147483760" r:id="rId5"/>
    <p:sldLayoutId id="2147483761" r:id="rId6"/>
    <p:sldLayoutId id="2147483762" r:id="rId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txStyles>
    <p:titleStyle>
      <a:lvl1pPr algn="l" defTabSz="914400" rtl="0" eaLnBrk="1" latinLnBrk="0" hangingPunct="1">
        <a:lnSpc>
          <a:spcPct val="90000"/>
        </a:lnSpc>
        <a:spcBef>
          <a:spcPct val="0"/>
        </a:spcBef>
        <a:buNone/>
        <a:defRPr sz="2400" kern="1200">
          <a:solidFill>
            <a:schemeClr val="tx2"/>
          </a:solidFill>
          <a:latin typeface="+mj-lt"/>
          <a:ea typeface="+mj-ea"/>
          <a:cs typeface="+mj-cs"/>
        </a:defRPr>
      </a:lvl1pPr>
    </p:titleStyle>
    <p:bodyStyle>
      <a:lvl1pPr marL="0" indent="0" algn="l" defTabSz="914400" rtl="0" eaLnBrk="1" latinLnBrk="0" hangingPunct="1">
        <a:lnSpc>
          <a:spcPct val="90000"/>
        </a:lnSpc>
        <a:spcBef>
          <a:spcPts val="1000"/>
        </a:spcBef>
        <a:buClr>
          <a:schemeClr val="accent1"/>
        </a:buClr>
        <a:buFont typeface="Arial" panose="020B0604020202020204" pitchFamily="34" charset="0"/>
        <a:buNone/>
        <a:defRPr sz="20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38404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8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56692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6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74980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4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4pPr>
      <a:lvl5pPr marL="93268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2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3.emf"/><Relationship Id="rId1" Type="http://schemas.openxmlformats.org/officeDocument/2006/relationships/slideLayout" Target="../slideLayouts/slideLayout4.xml"/><Relationship Id="rId5" Type="http://schemas.openxmlformats.org/officeDocument/2006/relationships/image" Target="../media/image26.emf"/><Relationship Id="rId4" Type="http://schemas.openxmlformats.org/officeDocument/2006/relationships/image" Target="../media/image25.emf"/></Relationships>
</file>

<file path=ppt/slides/_rels/slide16.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3.emf"/><Relationship Id="rId1" Type="http://schemas.openxmlformats.org/officeDocument/2006/relationships/slideLayout" Target="../slideLayouts/slideLayout4.xml"/><Relationship Id="rId5" Type="http://schemas.openxmlformats.org/officeDocument/2006/relationships/image" Target="../media/image26.emf"/><Relationship Id="rId4" Type="http://schemas.openxmlformats.org/officeDocument/2006/relationships/image" Target="../media/image25.emf"/></Relationships>
</file>

<file path=ppt/slides/_rels/slide2.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emf"/><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emf"/><Relationship Id="rId1" Type="http://schemas.openxmlformats.org/officeDocument/2006/relationships/slideLayout" Target="../slideLayouts/slideLayout4.xml"/><Relationship Id="rId4" Type="http://schemas.openxmlformats.org/officeDocument/2006/relationships/image" Target="../media/image11.emf"/></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oleObject" Target="../embeddings/oleObject1.bin"/><Relationship Id="rId1" Type="http://schemas.openxmlformats.org/officeDocument/2006/relationships/slideLayout" Target="../slideLayouts/slideLayout4.xml"/><Relationship Id="rId6" Type="http://schemas.openxmlformats.org/officeDocument/2006/relationships/image" Target="../media/image20.emf"/><Relationship Id="rId5" Type="http://schemas.openxmlformats.org/officeDocument/2006/relationships/image" Target="../media/image19.emf"/><Relationship Id="rId4" Type="http://schemas.openxmlformats.org/officeDocument/2006/relationships/image" Target="../media/image18.emf"/></Relationships>
</file>

<file path=ppt/slides/_rels/slide9.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D23EA49-B5D0-1541-8EC1-3C4BE870D2BF}"/>
              </a:ext>
            </a:extLst>
          </p:cNvPr>
          <p:cNvSpPr>
            <a:spLocks noGrp="1"/>
          </p:cNvSpPr>
          <p:nvPr>
            <p:ph type="ctrTitle"/>
          </p:nvPr>
        </p:nvSpPr>
        <p:spPr>
          <a:xfrm>
            <a:off x="990600" y="1575114"/>
            <a:ext cx="8873836" cy="1853885"/>
          </a:xfrm>
        </p:spPr>
        <p:txBody>
          <a:bodyPr>
            <a:normAutofit/>
          </a:bodyPr>
          <a:lstStyle/>
          <a:p>
            <a:r>
              <a:rPr lang="en-US" sz="3000" dirty="0"/>
              <a:t>ME469: Code </a:t>
            </a:r>
            <a:r>
              <a:rPr lang="en-US" sz="3000"/>
              <a:t>Walk Through- </a:t>
            </a:r>
            <a:br>
              <a:rPr lang="en-US" sz="3000"/>
            </a:br>
            <a:r>
              <a:rPr lang="en-US" sz="2400"/>
              <a:t>CVFEM </a:t>
            </a:r>
            <a:r>
              <a:rPr lang="en-US" sz="2400" dirty="0"/>
              <a:t>and EBVC</a:t>
            </a:r>
          </a:p>
        </p:txBody>
      </p:sp>
      <p:sp>
        <p:nvSpPr>
          <p:cNvPr id="33" name="TextBox 32">
            <a:extLst>
              <a:ext uri="{FF2B5EF4-FFF2-40B4-BE49-F238E27FC236}">
                <a16:creationId xmlns:a16="http://schemas.microsoft.com/office/drawing/2014/main" id="{13E54DF6-4A33-0F44-BFF9-3FDCAA65F7F8}"/>
              </a:ext>
            </a:extLst>
          </p:cNvPr>
          <p:cNvSpPr txBox="1"/>
          <p:nvPr/>
        </p:nvSpPr>
        <p:spPr>
          <a:xfrm>
            <a:off x="3438144" y="3596640"/>
            <a:ext cx="0" cy="0"/>
          </a:xfrm>
          <a:prstGeom prst="rect">
            <a:avLst/>
          </a:prstGeom>
        </p:spPr>
        <p:txBody>
          <a:bodyPr vert="horz" wrap="none" lIns="91440" tIns="45720" rIns="91440" bIns="45720" rtlCol="0">
            <a:noAutofit/>
          </a:bodyPr>
          <a:lstStyle/>
          <a:p>
            <a:pPr algn="l"/>
            <a:endParaRPr lang="en-US" dirty="0">
              <a:latin typeface="Open Sans" panose="020B0606030504020204" pitchFamily="34" charset="0"/>
            </a:endParaRPr>
          </a:p>
        </p:txBody>
      </p:sp>
      <p:sp>
        <p:nvSpPr>
          <p:cNvPr id="6" name="Subtitle 7">
            <a:extLst>
              <a:ext uri="{FF2B5EF4-FFF2-40B4-BE49-F238E27FC236}">
                <a16:creationId xmlns:a16="http://schemas.microsoft.com/office/drawing/2014/main" id="{0CDCAA58-6449-CBF2-366F-08ED9D5171DB}"/>
              </a:ext>
            </a:extLst>
          </p:cNvPr>
          <p:cNvSpPr>
            <a:spLocks noGrp="1"/>
          </p:cNvSpPr>
          <p:nvPr>
            <p:ph type="subTitle" idx="1"/>
          </p:nvPr>
        </p:nvSpPr>
        <p:spPr>
          <a:xfrm>
            <a:off x="990599" y="3719997"/>
            <a:ext cx="6300850" cy="667120"/>
          </a:xfrm>
        </p:spPr>
        <p:txBody>
          <a:bodyPr/>
          <a:lstStyle/>
          <a:p>
            <a:r>
              <a:rPr lang="en-US" dirty="0"/>
              <a:t>Stefan P. Domino</a:t>
            </a:r>
            <a:r>
              <a:rPr lang="en-US" baseline="30000" dirty="0"/>
              <a:t>1,2</a:t>
            </a:r>
            <a:r>
              <a:rPr lang="en-US" dirty="0"/>
              <a:t> </a:t>
            </a:r>
          </a:p>
          <a:p>
            <a:r>
              <a:rPr lang="en-US" sz="1100" baseline="30000" dirty="0"/>
              <a:t>1</a:t>
            </a:r>
            <a:r>
              <a:rPr lang="en-US" sz="1100" dirty="0"/>
              <a:t> Computational Thermal and Fluid Mechanics, Sandia National Laboratories</a:t>
            </a:r>
          </a:p>
          <a:p>
            <a:r>
              <a:rPr lang="en-US" sz="1100" baseline="30000" dirty="0"/>
              <a:t>2 </a:t>
            </a:r>
            <a:r>
              <a:rPr lang="en-US" sz="1100" dirty="0"/>
              <a:t>Institute for Computational and Mathematical Engineering, Stanford</a:t>
            </a:r>
          </a:p>
        </p:txBody>
      </p:sp>
      <p:sp>
        <p:nvSpPr>
          <p:cNvPr id="9" name="Text Placeholder 10">
            <a:extLst>
              <a:ext uri="{FF2B5EF4-FFF2-40B4-BE49-F238E27FC236}">
                <a16:creationId xmlns:a16="http://schemas.microsoft.com/office/drawing/2014/main" id="{F4EBD037-1C53-3EED-E7CC-D39EC221E301}"/>
              </a:ext>
            </a:extLst>
          </p:cNvPr>
          <p:cNvSpPr txBox="1">
            <a:spLocks/>
          </p:cNvSpPr>
          <p:nvPr/>
        </p:nvSpPr>
        <p:spPr>
          <a:xfrm>
            <a:off x="990600" y="4509920"/>
            <a:ext cx="5243146" cy="667120"/>
          </a:xfrm>
          <a:prstGeom prst="rect">
            <a:avLst/>
          </a:prstGeom>
        </p:spPr>
        <p:txBody>
          <a:bodyPr vert="horz" lIns="0" tIns="0" rIns="0" bIns="0" rtlCol="0">
            <a:normAutofit/>
          </a:bodyPr>
          <a:lstStyle>
            <a:lvl1pPr marL="0" indent="0" algn="l" defTabSz="914400" rtl="0" eaLnBrk="1" latinLnBrk="0" hangingPunct="1">
              <a:lnSpc>
                <a:spcPct val="90000"/>
              </a:lnSpc>
              <a:spcBef>
                <a:spcPts val="1000"/>
              </a:spcBef>
              <a:buClr>
                <a:schemeClr val="accent1"/>
              </a:buClr>
              <a:buFontTx/>
              <a:buNone/>
              <a:defRPr sz="1400" b="0" i="0" kern="12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38404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8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56692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6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74980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4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4pPr>
            <a:lvl5pPr marL="93268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2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
        <p:nvSpPr>
          <p:cNvPr id="2" name="TextBox 1">
            <a:extLst>
              <a:ext uri="{FF2B5EF4-FFF2-40B4-BE49-F238E27FC236}">
                <a16:creationId xmlns:a16="http://schemas.microsoft.com/office/drawing/2014/main" id="{2EEBA8A3-0CE5-37E5-4BE4-C59032C4EC6F}"/>
              </a:ext>
            </a:extLst>
          </p:cNvPr>
          <p:cNvSpPr txBox="1"/>
          <p:nvPr/>
        </p:nvSpPr>
        <p:spPr>
          <a:xfrm>
            <a:off x="2062976" y="6501161"/>
            <a:ext cx="0" cy="0"/>
          </a:xfrm>
          <a:prstGeom prst="rect">
            <a:avLst/>
          </a:prstGeom>
        </p:spPr>
        <p:txBody>
          <a:bodyPr vert="horz" wrap="none" lIns="91440" tIns="45720" rIns="91440" bIns="45720" rtlCol="0">
            <a:noAutofit/>
          </a:bodyPr>
          <a:lstStyle/>
          <a:p>
            <a:pPr algn="l"/>
            <a:r>
              <a:rPr lang="de-DE" sz="1200" dirty="0">
                <a:solidFill>
                  <a:schemeClr val="bg2"/>
                </a:solidFill>
              </a:rPr>
              <a:t>SAND2018-4536 PE</a:t>
            </a:r>
            <a:endParaRPr lang="en-US" sz="1400" dirty="0">
              <a:solidFill>
                <a:schemeClr val="bg2"/>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181726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553837-CC7D-77D0-1552-F848182F11D9}"/>
              </a:ext>
            </a:extLst>
          </p:cNvPr>
          <p:cNvSpPr>
            <a:spLocks noGrp="1"/>
          </p:cNvSpPr>
          <p:nvPr>
            <p:ph type="title"/>
          </p:nvPr>
        </p:nvSpPr>
        <p:spPr/>
        <p:txBody>
          <a:bodyPr/>
          <a:lstStyle/>
          <a:p>
            <a:r>
              <a:rPr lang="en-US" dirty="0"/>
              <a:t>CVFEM Sample Code: Time</a:t>
            </a:r>
          </a:p>
        </p:txBody>
      </p:sp>
      <p:sp>
        <p:nvSpPr>
          <p:cNvPr id="3" name="Slide Number Placeholder 2">
            <a:extLst>
              <a:ext uri="{FF2B5EF4-FFF2-40B4-BE49-F238E27FC236}">
                <a16:creationId xmlns:a16="http://schemas.microsoft.com/office/drawing/2014/main" id="{6DCB5BAA-265C-07F2-7CBE-DB885D91B460}"/>
              </a:ext>
            </a:extLst>
          </p:cNvPr>
          <p:cNvSpPr>
            <a:spLocks noGrp="1"/>
          </p:cNvSpPr>
          <p:nvPr>
            <p:ph type="sldNum" sz="quarter" idx="10"/>
          </p:nvPr>
        </p:nvSpPr>
        <p:spPr/>
        <p:txBody>
          <a:bodyPr/>
          <a:lstStyle/>
          <a:p>
            <a:fld id="{4FAB73BC-B049-4115-A692-8D63A059BFB8}" type="slidenum">
              <a:rPr lang="en-US" smtClean="0"/>
              <a:pPr/>
              <a:t>10</a:t>
            </a:fld>
            <a:endParaRPr lang="en-US" dirty="0"/>
          </a:p>
        </p:txBody>
      </p:sp>
      <p:sp>
        <p:nvSpPr>
          <p:cNvPr id="9" name="TextBox 8">
            <a:extLst>
              <a:ext uri="{FF2B5EF4-FFF2-40B4-BE49-F238E27FC236}">
                <a16:creationId xmlns:a16="http://schemas.microsoft.com/office/drawing/2014/main" id="{0099DC82-B835-C49F-6583-AAB226EABC2F}"/>
              </a:ext>
            </a:extLst>
          </p:cNvPr>
          <p:cNvSpPr txBox="1"/>
          <p:nvPr/>
        </p:nvSpPr>
        <p:spPr>
          <a:xfrm>
            <a:off x="271038" y="1269564"/>
            <a:ext cx="8632919" cy="5078313"/>
          </a:xfrm>
          <a:prstGeom prst="rect">
            <a:avLst/>
          </a:prstGeom>
          <a:noFill/>
        </p:spPr>
        <p:txBody>
          <a:bodyPr wrap="square" rtlCol="0">
            <a:spAutoFit/>
          </a:bodyPr>
          <a:lstStyle/>
          <a:p>
            <a:r>
              <a:rPr lang="en-US" sz="1200" dirty="0">
                <a:latin typeface="Courier" pitchFamily="2" charset="0"/>
              </a:rPr>
              <a:t> for ( int </a:t>
            </a:r>
            <a:r>
              <a:rPr lang="en-US" sz="1200" dirty="0" err="1">
                <a:latin typeface="Courier" pitchFamily="2" charset="0"/>
              </a:rPr>
              <a:t>ip</a:t>
            </a:r>
            <a:r>
              <a:rPr lang="en-US" sz="1200" dirty="0">
                <a:latin typeface="Courier" pitchFamily="2" charset="0"/>
              </a:rPr>
              <a:t> = 0; </a:t>
            </a:r>
            <a:r>
              <a:rPr lang="en-US" sz="1200" dirty="0" err="1">
                <a:latin typeface="Courier" pitchFamily="2" charset="0"/>
              </a:rPr>
              <a:t>ip</a:t>
            </a:r>
            <a:r>
              <a:rPr lang="en-US" sz="1200" dirty="0">
                <a:latin typeface="Courier" pitchFamily="2" charset="0"/>
              </a:rPr>
              <a:t> &lt; </a:t>
            </a:r>
            <a:r>
              <a:rPr lang="en-US" sz="1200" dirty="0" err="1">
                <a:latin typeface="Courier" pitchFamily="2" charset="0"/>
              </a:rPr>
              <a:t>AlgTraits</a:t>
            </a:r>
            <a:r>
              <a:rPr lang="en-US" sz="1200" dirty="0">
                <a:latin typeface="Courier" pitchFamily="2" charset="0"/>
              </a:rPr>
              <a:t>::</a:t>
            </a:r>
            <a:r>
              <a:rPr lang="en-US" sz="1200" dirty="0" err="1">
                <a:latin typeface="Courier" pitchFamily="2" charset="0"/>
              </a:rPr>
              <a:t>numScvIp</a:t>
            </a:r>
            <a:r>
              <a:rPr lang="en-US" sz="1200" dirty="0">
                <a:latin typeface="Courier" pitchFamily="2" charset="0"/>
              </a:rPr>
              <a:t>_; ++</a:t>
            </a:r>
            <a:r>
              <a:rPr lang="en-US" sz="1200" dirty="0" err="1">
                <a:latin typeface="Courier" pitchFamily="2" charset="0"/>
              </a:rPr>
              <a:t>ip</a:t>
            </a:r>
            <a:r>
              <a:rPr lang="en-US" sz="1200" dirty="0">
                <a:latin typeface="Courier" pitchFamily="2" charset="0"/>
              </a:rPr>
              <a:t> ) {</a:t>
            </a:r>
          </a:p>
          <a:p>
            <a:endParaRPr lang="en-US" sz="1200" dirty="0">
              <a:latin typeface="Courier" pitchFamily="2" charset="0"/>
            </a:endParaRPr>
          </a:p>
          <a:p>
            <a:r>
              <a:rPr lang="en-US" sz="1200" dirty="0">
                <a:latin typeface="Courier" pitchFamily="2" charset="0"/>
              </a:rPr>
              <a:t>    // nearest node to </a:t>
            </a:r>
            <a:r>
              <a:rPr lang="en-US" sz="1200" dirty="0" err="1">
                <a:latin typeface="Courier" pitchFamily="2" charset="0"/>
              </a:rPr>
              <a:t>ip</a:t>
            </a:r>
            <a:endParaRPr lang="en-US" sz="1200" dirty="0">
              <a:latin typeface="Courier" pitchFamily="2" charset="0"/>
            </a:endParaRPr>
          </a:p>
          <a:p>
            <a:r>
              <a:rPr lang="en-US" sz="1200" dirty="0">
                <a:latin typeface="Courier" pitchFamily="2" charset="0"/>
              </a:rPr>
              <a:t>    const int </a:t>
            </a:r>
            <a:r>
              <a:rPr lang="en-US" sz="1200" dirty="0" err="1">
                <a:latin typeface="Courier" pitchFamily="2" charset="0"/>
              </a:rPr>
              <a:t>nearestNode</a:t>
            </a:r>
            <a:r>
              <a:rPr lang="en-US" sz="1200" dirty="0">
                <a:latin typeface="Courier" pitchFamily="2" charset="0"/>
              </a:rPr>
              <a:t> = </a:t>
            </a:r>
            <a:r>
              <a:rPr lang="en-US" sz="1200" dirty="0" err="1">
                <a:latin typeface="Courier" pitchFamily="2" charset="0"/>
              </a:rPr>
              <a:t>ipNodeMap</a:t>
            </a:r>
            <a:r>
              <a:rPr lang="en-US" sz="1200" dirty="0">
                <a:latin typeface="Courier" pitchFamily="2" charset="0"/>
              </a:rPr>
              <a:t>_[</a:t>
            </a:r>
            <a:r>
              <a:rPr lang="en-US" sz="1200" dirty="0" err="1">
                <a:latin typeface="Courier" pitchFamily="2" charset="0"/>
              </a:rPr>
              <a:t>ip</a:t>
            </a:r>
            <a:r>
              <a:rPr lang="en-US" sz="1200" dirty="0">
                <a:latin typeface="Courier" pitchFamily="2" charset="0"/>
              </a:rPr>
              <a:t>];</a:t>
            </a:r>
          </a:p>
          <a:p>
            <a:endParaRPr lang="en-US" sz="1200" dirty="0">
              <a:latin typeface="Courier" pitchFamily="2" charset="0"/>
            </a:endParaRPr>
          </a:p>
          <a:p>
            <a:r>
              <a:rPr lang="en-US" sz="1200" dirty="0">
                <a:latin typeface="Courier" pitchFamily="2" charset="0"/>
              </a:rPr>
              <a:t>    // zero out; scalar</a:t>
            </a:r>
          </a:p>
          <a:p>
            <a:r>
              <a:rPr lang="en-US" sz="1200" dirty="0">
                <a:latin typeface="Courier" pitchFamily="2" charset="0"/>
              </a:rPr>
              <a:t>    </a:t>
            </a:r>
            <a:r>
              <a:rPr lang="en-US" sz="1200" dirty="0" err="1">
                <a:latin typeface="Courier" pitchFamily="2" charset="0"/>
              </a:rPr>
              <a:t>DoubleType</a:t>
            </a:r>
            <a:r>
              <a:rPr lang="en-US" sz="1200" dirty="0">
                <a:latin typeface="Courier" pitchFamily="2" charset="0"/>
              </a:rPr>
              <a:t> qNm1Scv = 0.0;</a:t>
            </a:r>
          </a:p>
          <a:p>
            <a:r>
              <a:rPr lang="en-US" sz="1200" dirty="0">
                <a:latin typeface="Courier" pitchFamily="2" charset="0"/>
              </a:rPr>
              <a:t>    </a:t>
            </a:r>
            <a:r>
              <a:rPr lang="en-US" sz="1200" dirty="0" err="1">
                <a:latin typeface="Courier" pitchFamily="2" charset="0"/>
              </a:rPr>
              <a:t>DoubleType</a:t>
            </a:r>
            <a:r>
              <a:rPr lang="en-US" sz="1200" dirty="0">
                <a:latin typeface="Courier" pitchFamily="2" charset="0"/>
              </a:rPr>
              <a:t> </a:t>
            </a:r>
            <a:r>
              <a:rPr lang="en-US" sz="1200" dirty="0" err="1">
                <a:latin typeface="Courier" pitchFamily="2" charset="0"/>
              </a:rPr>
              <a:t>qNScv</a:t>
            </a:r>
            <a:r>
              <a:rPr lang="en-US" sz="1200" dirty="0">
                <a:latin typeface="Courier" pitchFamily="2" charset="0"/>
              </a:rPr>
              <a:t> = 0.0;</a:t>
            </a:r>
          </a:p>
          <a:p>
            <a:r>
              <a:rPr lang="en-US" sz="1200" dirty="0">
                <a:latin typeface="Courier" pitchFamily="2" charset="0"/>
              </a:rPr>
              <a:t>    </a:t>
            </a:r>
            <a:r>
              <a:rPr lang="en-US" sz="1200" dirty="0" err="1">
                <a:latin typeface="Courier" pitchFamily="2" charset="0"/>
              </a:rPr>
              <a:t>DoubleType</a:t>
            </a:r>
            <a:r>
              <a:rPr lang="en-US" sz="1200" dirty="0">
                <a:latin typeface="Courier" pitchFamily="2" charset="0"/>
              </a:rPr>
              <a:t> qNp1Scv = 0.0;</a:t>
            </a:r>
          </a:p>
          <a:p>
            <a:r>
              <a:rPr lang="en-US" sz="1200" dirty="0">
                <a:latin typeface="Courier" pitchFamily="2" charset="0"/>
              </a:rPr>
              <a:t>    </a:t>
            </a:r>
            <a:r>
              <a:rPr lang="en-US" sz="1200" dirty="0" err="1">
                <a:latin typeface="Courier" pitchFamily="2" charset="0"/>
              </a:rPr>
              <a:t>DoubleType</a:t>
            </a:r>
            <a:r>
              <a:rPr lang="en-US" sz="1200" dirty="0">
                <a:latin typeface="Courier" pitchFamily="2" charset="0"/>
              </a:rPr>
              <a:t> rhoNm1Scv = 0.0;</a:t>
            </a:r>
          </a:p>
          <a:p>
            <a:r>
              <a:rPr lang="en-US" sz="1200" dirty="0">
                <a:latin typeface="Courier" pitchFamily="2" charset="0"/>
              </a:rPr>
              <a:t>    </a:t>
            </a:r>
            <a:r>
              <a:rPr lang="en-US" sz="1200" dirty="0" err="1">
                <a:latin typeface="Courier" pitchFamily="2" charset="0"/>
              </a:rPr>
              <a:t>DoubleType</a:t>
            </a:r>
            <a:r>
              <a:rPr lang="en-US" sz="1200" dirty="0">
                <a:latin typeface="Courier" pitchFamily="2" charset="0"/>
              </a:rPr>
              <a:t> </a:t>
            </a:r>
            <a:r>
              <a:rPr lang="en-US" sz="1200" dirty="0" err="1">
                <a:latin typeface="Courier" pitchFamily="2" charset="0"/>
              </a:rPr>
              <a:t>rhoNScv</a:t>
            </a:r>
            <a:r>
              <a:rPr lang="en-US" sz="1200" dirty="0">
                <a:latin typeface="Courier" pitchFamily="2" charset="0"/>
              </a:rPr>
              <a:t> = 0.0;</a:t>
            </a:r>
          </a:p>
          <a:p>
            <a:r>
              <a:rPr lang="en-US" sz="1200" dirty="0">
                <a:latin typeface="Courier" pitchFamily="2" charset="0"/>
              </a:rPr>
              <a:t>    </a:t>
            </a:r>
            <a:r>
              <a:rPr lang="en-US" sz="1200" dirty="0" err="1">
                <a:latin typeface="Courier" pitchFamily="2" charset="0"/>
              </a:rPr>
              <a:t>DoubleType</a:t>
            </a:r>
            <a:r>
              <a:rPr lang="en-US" sz="1200" dirty="0">
                <a:latin typeface="Courier" pitchFamily="2" charset="0"/>
              </a:rPr>
              <a:t> rhoNp1Scv = 0.0;</a:t>
            </a:r>
          </a:p>
          <a:p>
            <a:endParaRPr lang="en-US" sz="1200" dirty="0">
              <a:latin typeface="Courier" pitchFamily="2" charset="0"/>
            </a:endParaRPr>
          </a:p>
          <a:p>
            <a:r>
              <a:rPr lang="en-US" sz="1200" dirty="0">
                <a:latin typeface="Courier" pitchFamily="2" charset="0"/>
              </a:rPr>
              <a:t>    for ( int </a:t>
            </a:r>
            <a:r>
              <a:rPr lang="en-US" sz="1200" dirty="0" err="1">
                <a:latin typeface="Courier" pitchFamily="2" charset="0"/>
              </a:rPr>
              <a:t>ic</a:t>
            </a:r>
            <a:r>
              <a:rPr lang="en-US" sz="1200" dirty="0">
                <a:latin typeface="Courier" pitchFamily="2" charset="0"/>
              </a:rPr>
              <a:t> = 0; </a:t>
            </a:r>
            <a:r>
              <a:rPr lang="en-US" sz="1200" dirty="0" err="1">
                <a:latin typeface="Courier" pitchFamily="2" charset="0"/>
              </a:rPr>
              <a:t>ic</a:t>
            </a:r>
            <a:r>
              <a:rPr lang="en-US" sz="1200" dirty="0">
                <a:latin typeface="Courier" pitchFamily="2" charset="0"/>
              </a:rPr>
              <a:t> &lt; </a:t>
            </a:r>
            <a:r>
              <a:rPr lang="en-US" sz="1200" dirty="0" err="1">
                <a:latin typeface="Courier" pitchFamily="2" charset="0"/>
              </a:rPr>
              <a:t>AlgTraits</a:t>
            </a:r>
            <a:r>
              <a:rPr lang="en-US" sz="1200" dirty="0">
                <a:latin typeface="Courier" pitchFamily="2" charset="0"/>
              </a:rPr>
              <a:t>::</a:t>
            </a:r>
            <a:r>
              <a:rPr lang="en-US" sz="1200" dirty="0" err="1">
                <a:latin typeface="Courier" pitchFamily="2" charset="0"/>
              </a:rPr>
              <a:t>nodesPerElement</a:t>
            </a:r>
            <a:r>
              <a:rPr lang="en-US" sz="1200" dirty="0">
                <a:latin typeface="Courier" pitchFamily="2" charset="0"/>
              </a:rPr>
              <a:t>_; ++</a:t>
            </a:r>
            <a:r>
              <a:rPr lang="en-US" sz="1200" dirty="0" err="1">
                <a:latin typeface="Courier" pitchFamily="2" charset="0"/>
              </a:rPr>
              <a:t>ic</a:t>
            </a:r>
            <a:r>
              <a:rPr lang="en-US" sz="1200" dirty="0">
                <a:latin typeface="Courier" pitchFamily="2" charset="0"/>
              </a:rPr>
              <a:t> ) {</a:t>
            </a:r>
          </a:p>
          <a:p>
            <a:r>
              <a:rPr lang="en-US" sz="1200" dirty="0">
                <a:latin typeface="Courier" pitchFamily="2" charset="0"/>
              </a:rPr>
              <a:t>      // save off shape function</a:t>
            </a:r>
          </a:p>
          <a:p>
            <a:r>
              <a:rPr lang="en-US" sz="1200" dirty="0">
                <a:latin typeface="Courier" pitchFamily="2" charset="0"/>
              </a:rPr>
              <a:t>      const </a:t>
            </a:r>
            <a:r>
              <a:rPr lang="en-US" sz="1200" dirty="0" err="1">
                <a:latin typeface="Courier" pitchFamily="2" charset="0"/>
              </a:rPr>
              <a:t>DoubleType</a:t>
            </a:r>
            <a:r>
              <a:rPr lang="en-US" sz="1200" dirty="0">
                <a:latin typeface="Courier" pitchFamily="2" charset="0"/>
              </a:rPr>
              <a:t> r = </a:t>
            </a:r>
            <a:r>
              <a:rPr lang="en-US" sz="1200" dirty="0" err="1">
                <a:latin typeface="Courier" pitchFamily="2" charset="0"/>
              </a:rPr>
              <a:t>v_shape_function</a:t>
            </a:r>
            <a:r>
              <a:rPr lang="en-US" sz="1200" dirty="0">
                <a:latin typeface="Courier" pitchFamily="2" charset="0"/>
              </a:rPr>
              <a:t>_(</a:t>
            </a:r>
            <a:r>
              <a:rPr lang="en-US" sz="1200" dirty="0" err="1">
                <a:latin typeface="Courier" pitchFamily="2" charset="0"/>
              </a:rPr>
              <a:t>ip,ic</a:t>
            </a:r>
            <a:r>
              <a:rPr lang="en-US" sz="1200" dirty="0">
                <a:latin typeface="Courier" pitchFamily="2" charset="0"/>
              </a:rPr>
              <a:t>);</a:t>
            </a:r>
          </a:p>
          <a:p>
            <a:endParaRPr lang="en-US" sz="1200" dirty="0">
              <a:latin typeface="Courier" pitchFamily="2" charset="0"/>
            </a:endParaRPr>
          </a:p>
          <a:p>
            <a:r>
              <a:rPr lang="en-US" sz="1200" dirty="0">
                <a:latin typeface="Courier" pitchFamily="2" charset="0"/>
              </a:rPr>
              <a:t>      // scalar q</a:t>
            </a:r>
          </a:p>
          <a:p>
            <a:r>
              <a:rPr lang="en-US" sz="1200" dirty="0">
                <a:latin typeface="Courier" pitchFamily="2" charset="0"/>
              </a:rPr>
              <a:t>      qNm1Scv += r*v_qNm1(</a:t>
            </a:r>
            <a:r>
              <a:rPr lang="en-US" sz="1200" dirty="0" err="1">
                <a:latin typeface="Courier" pitchFamily="2" charset="0"/>
              </a:rPr>
              <a:t>ic</a:t>
            </a:r>
            <a:r>
              <a:rPr lang="en-US" sz="1200" dirty="0">
                <a:latin typeface="Courier" pitchFamily="2" charset="0"/>
              </a:rPr>
              <a:t>);</a:t>
            </a:r>
          </a:p>
          <a:p>
            <a:r>
              <a:rPr lang="en-US" sz="1200" dirty="0">
                <a:latin typeface="Courier" pitchFamily="2" charset="0"/>
              </a:rPr>
              <a:t>      </a:t>
            </a:r>
            <a:r>
              <a:rPr lang="en-US" sz="1200" dirty="0" err="1">
                <a:latin typeface="Courier" pitchFamily="2" charset="0"/>
              </a:rPr>
              <a:t>qNScv</a:t>
            </a:r>
            <a:r>
              <a:rPr lang="en-US" sz="1200" dirty="0">
                <a:latin typeface="Courier" pitchFamily="2" charset="0"/>
              </a:rPr>
              <a:t> += r*</a:t>
            </a:r>
            <a:r>
              <a:rPr lang="en-US" sz="1200" dirty="0" err="1">
                <a:latin typeface="Courier" pitchFamily="2" charset="0"/>
              </a:rPr>
              <a:t>v_qN</a:t>
            </a:r>
            <a:r>
              <a:rPr lang="en-US" sz="1200" dirty="0">
                <a:latin typeface="Courier" pitchFamily="2" charset="0"/>
              </a:rPr>
              <a:t>(</a:t>
            </a:r>
            <a:r>
              <a:rPr lang="en-US" sz="1200" dirty="0" err="1">
                <a:latin typeface="Courier" pitchFamily="2" charset="0"/>
              </a:rPr>
              <a:t>ic</a:t>
            </a:r>
            <a:r>
              <a:rPr lang="en-US" sz="1200" dirty="0">
                <a:latin typeface="Courier" pitchFamily="2" charset="0"/>
              </a:rPr>
              <a:t>);</a:t>
            </a:r>
          </a:p>
          <a:p>
            <a:r>
              <a:rPr lang="en-US" sz="1200" dirty="0">
                <a:latin typeface="Courier" pitchFamily="2" charset="0"/>
              </a:rPr>
              <a:t>      qNp1Scv += r*v_qNp1(</a:t>
            </a:r>
            <a:r>
              <a:rPr lang="en-US" sz="1200" dirty="0" err="1">
                <a:latin typeface="Courier" pitchFamily="2" charset="0"/>
              </a:rPr>
              <a:t>ic</a:t>
            </a:r>
            <a:r>
              <a:rPr lang="en-US" sz="1200" dirty="0">
                <a:latin typeface="Courier" pitchFamily="2" charset="0"/>
              </a:rPr>
              <a:t>);</a:t>
            </a:r>
          </a:p>
          <a:p>
            <a:endParaRPr lang="en-US" sz="1200" dirty="0">
              <a:latin typeface="Courier" pitchFamily="2" charset="0"/>
            </a:endParaRPr>
          </a:p>
          <a:p>
            <a:r>
              <a:rPr lang="en-US" sz="1200" dirty="0">
                <a:latin typeface="Courier" pitchFamily="2" charset="0"/>
              </a:rPr>
              <a:t>      // density</a:t>
            </a:r>
          </a:p>
          <a:p>
            <a:r>
              <a:rPr lang="en-US" sz="1200" dirty="0">
                <a:latin typeface="Courier" pitchFamily="2" charset="0"/>
              </a:rPr>
              <a:t>      rhoNm1Scv += r*v_rhoNm1(</a:t>
            </a:r>
            <a:r>
              <a:rPr lang="en-US" sz="1200" dirty="0" err="1">
                <a:latin typeface="Courier" pitchFamily="2" charset="0"/>
              </a:rPr>
              <a:t>ic</a:t>
            </a:r>
            <a:r>
              <a:rPr lang="en-US" sz="1200" dirty="0">
                <a:latin typeface="Courier" pitchFamily="2" charset="0"/>
              </a:rPr>
              <a:t>);</a:t>
            </a:r>
          </a:p>
          <a:p>
            <a:r>
              <a:rPr lang="en-US" sz="1200" dirty="0">
                <a:latin typeface="Courier" pitchFamily="2" charset="0"/>
              </a:rPr>
              <a:t>      </a:t>
            </a:r>
            <a:r>
              <a:rPr lang="en-US" sz="1200" dirty="0" err="1">
                <a:latin typeface="Courier" pitchFamily="2" charset="0"/>
              </a:rPr>
              <a:t>rhoNScv</a:t>
            </a:r>
            <a:r>
              <a:rPr lang="en-US" sz="1200" dirty="0">
                <a:latin typeface="Courier" pitchFamily="2" charset="0"/>
              </a:rPr>
              <a:t> += r*</a:t>
            </a:r>
            <a:r>
              <a:rPr lang="en-US" sz="1200" dirty="0" err="1">
                <a:latin typeface="Courier" pitchFamily="2" charset="0"/>
              </a:rPr>
              <a:t>v_rhoN</a:t>
            </a:r>
            <a:r>
              <a:rPr lang="en-US" sz="1200" dirty="0">
                <a:latin typeface="Courier" pitchFamily="2" charset="0"/>
              </a:rPr>
              <a:t>(</a:t>
            </a:r>
            <a:r>
              <a:rPr lang="en-US" sz="1200" dirty="0" err="1">
                <a:latin typeface="Courier" pitchFamily="2" charset="0"/>
              </a:rPr>
              <a:t>ic</a:t>
            </a:r>
            <a:r>
              <a:rPr lang="en-US" sz="1200" dirty="0">
                <a:latin typeface="Courier" pitchFamily="2" charset="0"/>
              </a:rPr>
              <a:t>);</a:t>
            </a:r>
          </a:p>
          <a:p>
            <a:r>
              <a:rPr lang="en-US" sz="1200" dirty="0">
                <a:latin typeface="Courier" pitchFamily="2" charset="0"/>
              </a:rPr>
              <a:t>      rhoNp1Scv += r*v_rhoNp1(</a:t>
            </a:r>
            <a:r>
              <a:rPr lang="en-US" sz="1200" dirty="0" err="1">
                <a:latin typeface="Courier" pitchFamily="2" charset="0"/>
              </a:rPr>
              <a:t>ic</a:t>
            </a:r>
            <a:r>
              <a:rPr lang="en-US" sz="1200" dirty="0">
                <a:latin typeface="Courier" pitchFamily="2" charset="0"/>
              </a:rPr>
              <a:t>);</a:t>
            </a:r>
          </a:p>
          <a:p>
            <a:r>
              <a:rPr lang="en-US" sz="1200" dirty="0">
                <a:latin typeface="Courier" pitchFamily="2" charset="0"/>
              </a:rPr>
              <a:t>    }</a:t>
            </a:r>
          </a:p>
        </p:txBody>
      </p:sp>
      <p:pic>
        <p:nvPicPr>
          <p:cNvPr id="4" name="Picture 3">
            <a:extLst>
              <a:ext uri="{FF2B5EF4-FFF2-40B4-BE49-F238E27FC236}">
                <a16:creationId xmlns:a16="http://schemas.microsoft.com/office/drawing/2014/main" id="{A9E3FA16-01BD-56AA-E4E0-5DA431EABF84}"/>
              </a:ext>
            </a:extLst>
          </p:cNvPr>
          <p:cNvPicPr>
            <a:picLocks noChangeAspect="1"/>
          </p:cNvPicPr>
          <p:nvPr/>
        </p:nvPicPr>
        <p:blipFill>
          <a:blip r:embed="rId2"/>
          <a:stretch>
            <a:fillRect/>
          </a:stretch>
        </p:blipFill>
        <p:spPr>
          <a:xfrm>
            <a:off x="4415262" y="5604202"/>
            <a:ext cx="7505700" cy="850900"/>
          </a:xfrm>
          <a:prstGeom prst="rect">
            <a:avLst/>
          </a:prstGeom>
        </p:spPr>
      </p:pic>
      <p:sp>
        <p:nvSpPr>
          <p:cNvPr id="5" name="TextBox 4">
            <a:extLst>
              <a:ext uri="{FF2B5EF4-FFF2-40B4-BE49-F238E27FC236}">
                <a16:creationId xmlns:a16="http://schemas.microsoft.com/office/drawing/2014/main" id="{7D3219AB-8120-5556-14A0-A2DE532809F8}"/>
              </a:ext>
            </a:extLst>
          </p:cNvPr>
          <p:cNvSpPr txBox="1"/>
          <p:nvPr/>
        </p:nvSpPr>
        <p:spPr>
          <a:xfrm>
            <a:off x="5615552" y="1269564"/>
            <a:ext cx="8632919" cy="2677656"/>
          </a:xfrm>
          <a:prstGeom prst="rect">
            <a:avLst/>
          </a:prstGeom>
          <a:noFill/>
        </p:spPr>
        <p:txBody>
          <a:bodyPr wrap="square" rtlCol="0">
            <a:spAutoFit/>
          </a:bodyPr>
          <a:lstStyle/>
          <a:p>
            <a:r>
              <a:rPr lang="en-US" sz="1200" dirty="0">
                <a:latin typeface="Courier" pitchFamily="2" charset="0"/>
              </a:rPr>
              <a:t>    // assemble </a:t>
            </a:r>
            <a:r>
              <a:rPr lang="en-US" sz="1200" dirty="0" err="1">
                <a:latin typeface="Courier" pitchFamily="2" charset="0"/>
              </a:rPr>
              <a:t>rhs</a:t>
            </a:r>
            <a:endParaRPr lang="en-US" sz="1200" dirty="0">
              <a:latin typeface="Courier" pitchFamily="2" charset="0"/>
            </a:endParaRPr>
          </a:p>
          <a:p>
            <a:r>
              <a:rPr lang="en-US" sz="1200" dirty="0">
                <a:latin typeface="Courier" pitchFamily="2" charset="0"/>
              </a:rPr>
              <a:t>    const </a:t>
            </a:r>
            <a:r>
              <a:rPr lang="en-US" sz="1200" dirty="0" err="1">
                <a:latin typeface="Courier" pitchFamily="2" charset="0"/>
              </a:rPr>
              <a:t>DoubleType</a:t>
            </a:r>
            <a:r>
              <a:rPr lang="en-US" sz="1200" dirty="0">
                <a:latin typeface="Courier" pitchFamily="2" charset="0"/>
              </a:rPr>
              <a:t> </a:t>
            </a:r>
            <a:r>
              <a:rPr lang="en-US" sz="1200" dirty="0" err="1">
                <a:latin typeface="Courier" pitchFamily="2" charset="0"/>
              </a:rPr>
              <a:t>scV</a:t>
            </a:r>
            <a:r>
              <a:rPr lang="en-US" sz="1200" dirty="0">
                <a:latin typeface="Courier" pitchFamily="2" charset="0"/>
              </a:rPr>
              <a:t> = </a:t>
            </a:r>
            <a:r>
              <a:rPr lang="en-US" sz="1200" dirty="0" err="1">
                <a:latin typeface="Courier" pitchFamily="2" charset="0"/>
              </a:rPr>
              <a:t>v_scv_volume</a:t>
            </a:r>
            <a:r>
              <a:rPr lang="en-US" sz="1200" dirty="0">
                <a:latin typeface="Courier" pitchFamily="2" charset="0"/>
              </a:rPr>
              <a:t>(</a:t>
            </a:r>
            <a:r>
              <a:rPr lang="en-US" sz="1200" dirty="0" err="1">
                <a:latin typeface="Courier" pitchFamily="2" charset="0"/>
              </a:rPr>
              <a:t>ip</a:t>
            </a:r>
            <a:r>
              <a:rPr lang="en-US" sz="1200" dirty="0">
                <a:latin typeface="Courier" pitchFamily="2" charset="0"/>
              </a:rPr>
              <a:t>);</a:t>
            </a:r>
          </a:p>
          <a:p>
            <a:r>
              <a:rPr lang="en-US" sz="1200" dirty="0">
                <a:latin typeface="Courier" pitchFamily="2" charset="0"/>
              </a:rPr>
              <a:t>    </a:t>
            </a:r>
            <a:r>
              <a:rPr lang="en-US" sz="1200" dirty="0" err="1">
                <a:latin typeface="Courier" pitchFamily="2" charset="0"/>
              </a:rPr>
              <a:t>rhs</a:t>
            </a:r>
            <a:r>
              <a:rPr lang="en-US" sz="1200" dirty="0">
                <a:latin typeface="Courier" pitchFamily="2" charset="0"/>
              </a:rPr>
              <a:t>(</a:t>
            </a:r>
            <a:r>
              <a:rPr lang="en-US" sz="1200" dirty="0" err="1">
                <a:latin typeface="Courier" pitchFamily="2" charset="0"/>
              </a:rPr>
              <a:t>nearestNode</a:t>
            </a:r>
            <a:r>
              <a:rPr lang="en-US" sz="1200" dirty="0">
                <a:latin typeface="Courier" pitchFamily="2" charset="0"/>
              </a:rPr>
              <a:t>) +=</a:t>
            </a:r>
          </a:p>
          <a:p>
            <a:r>
              <a:rPr lang="en-US" sz="1200" dirty="0">
                <a:latin typeface="Courier" pitchFamily="2" charset="0"/>
              </a:rPr>
              <a:t>      -(gamma1_*rhoNp1Scv*qNp1Scv + gamma2_*</a:t>
            </a:r>
            <a:r>
              <a:rPr lang="en-US" sz="1200" dirty="0" err="1">
                <a:latin typeface="Courier" pitchFamily="2" charset="0"/>
              </a:rPr>
              <a:t>rhoNScv</a:t>
            </a:r>
            <a:r>
              <a:rPr lang="en-US" sz="1200" dirty="0">
                <a:latin typeface="Courier" pitchFamily="2" charset="0"/>
              </a:rPr>
              <a:t>*</a:t>
            </a:r>
            <a:r>
              <a:rPr lang="en-US" sz="1200" dirty="0" err="1">
                <a:latin typeface="Courier" pitchFamily="2" charset="0"/>
              </a:rPr>
              <a:t>qNScv</a:t>
            </a:r>
            <a:r>
              <a:rPr lang="en-US" sz="1200" dirty="0">
                <a:latin typeface="Courier" pitchFamily="2" charset="0"/>
              </a:rPr>
              <a:t> + gamma3_*rhoNm1Scv*qNm1Scv)*</a:t>
            </a:r>
            <a:r>
              <a:rPr lang="en-US" sz="1200" dirty="0" err="1">
                <a:latin typeface="Courier" pitchFamily="2" charset="0"/>
              </a:rPr>
              <a:t>scV</a:t>
            </a:r>
            <a:r>
              <a:rPr lang="en-US" sz="1200" dirty="0">
                <a:latin typeface="Courier" pitchFamily="2" charset="0"/>
              </a:rPr>
              <a:t>/dt_;</a:t>
            </a:r>
          </a:p>
          <a:p>
            <a:endParaRPr lang="en-US" sz="1200" dirty="0">
              <a:latin typeface="Courier" pitchFamily="2" charset="0"/>
            </a:endParaRPr>
          </a:p>
          <a:p>
            <a:r>
              <a:rPr lang="en-US" sz="1200" dirty="0">
                <a:latin typeface="Courier" pitchFamily="2" charset="0"/>
              </a:rPr>
              <a:t>    // manage LHS</a:t>
            </a:r>
          </a:p>
          <a:p>
            <a:r>
              <a:rPr lang="en-US" sz="1200" dirty="0">
                <a:latin typeface="Courier" pitchFamily="2" charset="0"/>
              </a:rPr>
              <a:t>    for ( int </a:t>
            </a:r>
            <a:r>
              <a:rPr lang="en-US" sz="1200" dirty="0" err="1">
                <a:latin typeface="Courier" pitchFamily="2" charset="0"/>
              </a:rPr>
              <a:t>ic</a:t>
            </a:r>
            <a:r>
              <a:rPr lang="en-US" sz="1200" dirty="0">
                <a:latin typeface="Courier" pitchFamily="2" charset="0"/>
              </a:rPr>
              <a:t> = 0; </a:t>
            </a:r>
            <a:r>
              <a:rPr lang="en-US" sz="1200" dirty="0" err="1">
                <a:latin typeface="Courier" pitchFamily="2" charset="0"/>
              </a:rPr>
              <a:t>ic</a:t>
            </a:r>
            <a:r>
              <a:rPr lang="en-US" sz="1200" dirty="0">
                <a:latin typeface="Courier" pitchFamily="2" charset="0"/>
              </a:rPr>
              <a:t> &lt; </a:t>
            </a:r>
            <a:r>
              <a:rPr lang="en-US" sz="1200" dirty="0" err="1">
                <a:latin typeface="Courier" pitchFamily="2" charset="0"/>
              </a:rPr>
              <a:t>AlgTraits</a:t>
            </a:r>
            <a:r>
              <a:rPr lang="en-US" sz="1200" dirty="0">
                <a:latin typeface="Courier" pitchFamily="2" charset="0"/>
              </a:rPr>
              <a:t>::</a:t>
            </a:r>
            <a:r>
              <a:rPr lang="en-US" sz="1200" dirty="0" err="1">
                <a:latin typeface="Courier" pitchFamily="2" charset="0"/>
              </a:rPr>
              <a:t>nodesPerElement</a:t>
            </a:r>
            <a:r>
              <a:rPr lang="en-US" sz="1200" dirty="0">
                <a:latin typeface="Courier" pitchFamily="2" charset="0"/>
              </a:rPr>
              <a:t>_; ++</a:t>
            </a:r>
            <a:r>
              <a:rPr lang="en-US" sz="1200" dirty="0" err="1">
                <a:latin typeface="Courier" pitchFamily="2" charset="0"/>
              </a:rPr>
              <a:t>ic</a:t>
            </a:r>
            <a:r>
              <a:rPr lang="en-US" sz="1200" dirty="0">
                <a:latin typeface="Courier" pitchFamily="2" charset="0"/>
              </a:rPr>
              <a:t> ) {</a:t>
            </a:r>
          </a:p>
          <a:p>
            <a:r>
              <a:rPr lang="en-US" sz="1200" dirty="0">
                <a:latin typeface="Courier" pitchFamily="2" charset="0"/>
              </a:rPr>
              <a:t>      // save off shape function</a:t>
            </a:r>
          </a:p>
          <a:p>
            <a:r>
              <a:rPr lang="en-US" sz="1200" dirty="0">
                <a:latin typeface="Courier" pitchFamily="2" charset="0"/>
              </a:rPr>
              <a:t>      const </a:t>
            </a:r>
            <a:r>
              <a:rPr lang="en-US" sz="1200" dirty="0" err="1">
                <a:latin typeface="Courier" pitchFamily="2" charset="0"/>
              </a:rPr>
              <a:t>DoubleType</a:t>
            </a:r>
            <a:r>
              <a:rPr lang="en-US" sz="1200" dirty="0">
                <a:latin typeface="Courier" pitchFamily="2" charset="0"/>
              </a:rPr>
              <a:t> r = </a:t>
            </a:r>
            <a:r>
              <a:rPr lang="en-US" sz="1200" dirty="0" err="1">
                <a:latin typeface="Courier" pitchFamily="2" charset="0"/>
              </a:rPr>
              <a:t>v_shape_function</a:t>
            </a:r>
            <a:r>
              <a:rPr lang="en-US" sz="1200" dirty="0">
                <a:latin typeface="Courier" pitchFamily="2" charset="0"/>
              </a:rPr>
              <a:t>_(</a:t>
            </a:r>
            <a:r>
              <a:rPr lang="en-US" sz="1200" dirty="0" err="1">
                <a:latin typeface="Courier" pitchFamily="2" charset="0"/>
              </a:rPr>
              <a:t>ip,ic</a:t>
            </a:r>
            <a:r>
              <a:rPr lang="en-US" sz="1200" dirty="0">
                <a:latin typeface="Courier" pitchFamily="2" charset="0"/>
              </a:rPr>
              <a:t>);</a:t>
            </a:r>
          </a:p>
          <a:p>
            <a:r>
              <a:rPr lang="en-US" sz="1200" dirty="0">
                <a:latin typeface="Courier" pitchFamily="2" charset="0"/>
              </a:rPr>
              <a:t>      const </a:t>
            </a:r>
            <a:r>
              <a:rPr lang="en-US" sz="1200" dirty="0" err="1">
                <a:latin typeface="Courier" pitchFamily="2" charset="0"/>
              </a:rPr>
              <a:t>DoubleType</a:t>
            </a:r>
            <a:r>
              <a:rPr lang="en-US" sz="1200" dirty="0">
                <a:latin typeface="Courier" pitchFamily="2" charset="0"/>
              </a:rPr>
              <a:t> </a:t>
            </a:r>
            <a:r>
              <a:rPr lang="en-US" sz="1200" dirty="0" err="1">
                <a:latin typeface="Courier" pitchFamily="2" charset="0"/>
              </a:rPr>
              <a:t>lhsfac</a:t>
            </a:r>
            <a:r>
              <a:rPr lang="en-US" sz="1200" dirty="0">
                <a:latin typeface="Courier" pitchFamily="2" charset="0"/>
              </a:rPr>
              <a:t> = r*gamma1_*rhoNp1Scv*</a:t>
            </a:r>
            <a:r>
              <a:rPr lang="en-US" sz="1200" dirty="0" err="1">
                <a:latin typeface="Courier" pitchFamily="2" charset="0"/>
              </a:rPr>
              <a:t>scV</a:t>
            </a:r>
            <a:r>
              <a:rPr lang="en-US" sz="1200" dirty="0">
                <a:latin typeface="Courier" pitchFamily="2" charset="0"/>
              </a:rPr>
              <a:t>/dt_;</a:t>
            </a:r>
          </a:p>
          <a:p>
            <a:r>
              <a:rPr lang="en-US" sz="1200" dirty="0">
                <a:latin typeface="Courier" pitchFamily="2" charset="0"/>
              </a:rPr>
              <a:t>      </a:t>
            </a:r>
            <a:r>
              <a:rPr lang="en-US" sz="1200" dirty="0" err="1">
                <a:latin typeface="Courier" pitchFamily="2" charset="0"/>
              </a:rPr>
              <a:t>lhs</a:t>
            </a:r>
            <a:r>
              <a:rPr lang="en-US" sz="1200" dirty="0">
                <a:latin typeface="Courier" pitchFamily="2" charset="0"/>
              </a:rPr>
              <a:t>(</a:t>
            </a:r>
            <a:r>
              <a:rPr lang="en-US" sz="1200" dirty="0" err="1">
                <a:latin typeface="Courier" pitchFamily="2" charset="0"/>
              </a:rPr>
              <a:t>nearestNode,ic</a:t>
            </a:r>
            <a:r>
              <a:rPr lang="en-US" sz="1200" dirty="0">
                <a:latin typeface="Courier" pitchFamily="2" charset="0"/>
              </a:rPr>
              <a:t>) += </a:t>
            </a:r>
            <a:r>
              <a:rPr lang="en-US" sz="1200" dirty="0" err="1">
                <a:latin typeface="Courier" pitchFamily="2" charset="0"/>
              </a:rPr>
              <a:t>lhsfac</a:t>
            </a:r>
            <a:r>
              <a:rPr lang="en-US" sz="1200" dirty="0">
                <a:latin typeface="Courier" pitchFamily="2" charset="0"/>
              </a:rPr>
              <a:t>;</a:t>
            </a:r>
          </a:p>
          <a:p>
            <a:r>
              <a:rPr lang="en-US" sz="1200" dirty="0">
                <a:latin typeface="Courier" pitchFamily="2" charset="0"/>
              </a:rPr>
              <a:t>    }</a:t>
            </a:r>
          </a:p>
          <a:p>
            <a:r>
              <a:rPr lang="en-US" sz="1200" dirty="0">
                <a:latin typeface="Courier" pitchFamily="2" charset="0"/>
              </a:rPr>
              <a:t>  }</a:t>
            </a:r>
          </a:p>
        </p:txBody>
      </p:sp>
    </p:spTree>
    <p:extLst>
      <p:ext uri="{BB962C8B-B14F-4D97-AF65-F5344CB8AC3E}">
        <p14:creationId xmlns:p14="http://schemas.microsoft.com/office/powerpoint/2010/main" val="276986394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33F09FE0-79DB-7A02-A240-307744FEF2A1}"/>
              </a:ext>
            </a:extLst>
          </p:cNvPr>
          <p:cNvSpPr>
            <a:spLocks noGrp="1"/>
          </p:cNvSpPr>
          <p:nvPr>
            <p:ph sz="quarter" idx="11"/>
          </p:nvPr>
        </p:nvSpPr>
        <p:spPr/>
        <p:txBody>
          <a:bodyPr/>
          <a:lstStyle/>
          <a:p>
            <a:pPr marL="342900" indent="-342900">
              <a:buFont typeface="Arial" panose="020B0604020202020204" pitchFamily="34" charset="0"/>
              <a:buChar char="•"/>
            </a:pPr>
            <a:r>
              <a:rPr lang="en-US" dirty="0"/>
              <a:t>All primitives are collocated at the vertices of the elements with equal-order interpolation</a:t>
            </a:r>
          </a:p>
          <a:p>
            <a:pPr marL="342900" indent="-342900">
              <a:buFont typeface="Arial" panose="020B0604020202020204" pitchFamily="34" charset="0"/>
              <a:buChar char="•"/>
            </a:pPr>
            <a:r>
              <a:rPr lang="en-US" dirty="0"/>
              <a:t>A dual mesh is constructed to obtain flux and volume quadrature locations</a:t>
            </a:r>
          </a:p>
          <a:p>
            <a:pPr marL="342900" indent="-342900">
              <a:buFont typeface="Arial" panose="020B0604020202020204" pitchFamily="34" charset="0"/>
              <a:buChar char="•"/>
            </a:pPr>
            <a:r>
              <a:rPr lang="en-US" dirty="0"/>
              <a:t>Classic two-state, “L” and “R” approach provides spatially second-order accuracy</a:t>
            </a:r>
          </a:p>
          <a:p>
            <a:pPr marL="342900" indent="-342900">
              <a:buFont typeface="Arial" panose="020B0604020202020204" pitchFamily="34" charset="0"/>
              <a:buChar char="•"/>
            </a:pPr>
            <a:r>
              <a:rPr lang="en-US" dirty="0"/>
              <a:t>Iterate </a:t>
            </a:r>
            <a:r>
              <a:rPr lang="en-US" b="1" i="1" dirty="0"/>
              <a:t>Nodes</a:t>
            </a:r>
            <a:r>
              <a:rPr lang="en-US" dirty="0"/>
              <a:t> for volume-based contributions</a:t>
            </a:r>
          </a:p>
          <a:p>
            <a:pPr marL="342900" indent="-342900">
              <a:buFont typeface="Arial" panose="020B0604020202020204" pitchFamily="34" charset="0"/>
              <a:buChar char="•"/>
            </a:pPr>
            <a:r>
              <a:rPr lang="en-US" dirty="0"/>
              <a:t>Iterate </a:t>
            </a:r>
            <a:r>
              <a:rPr lang="en-US" b="1" i="1" dirty="0"/>
              <a:t>Edges</a:t>
            </a:r>
            <a:r>
              <a:rPr lang="en-US" dirty="0"/>
              <a:t> for surface-based contributions</a:t>
            </a:r>
          </a:p>
          <a:p>
            <a:endParaRPr lang="en-US" dirty="0"/>
          </a:p>
        </p:txBody>
      </p:sp>
      <p:sp>
        <p:nvSpPr>
          <p:cNvPr id="2" name="Title 1">
            <a:extLst>
              <a:ext uri="{FF2B5EF4-FFF2-40B4-BE49-F238E27FC236}">
                <a16:creationId xmlns:a16="http://schemas.microsoft.com/office/drawing/2014/main" id="{E21B7A96-6135-6901-ECCD-B0702792275B}"/>
              </a:ext>
            </a:extLst>
          </p:cNvPr>
          <p:cNvSpPr>
            <a:spLocks noGrp="1"/>
          </p:cNvSpPr>
          <p:nvPr>
            <p:ph type="title"/>
          </p:nvPr>
        </p:nvSpPr>
        <p:spPr/>
        <p:txBody>
          <a:bodyPr/>
          <a:lstStyle/>
          <a:p>
            <a:r>
              <a:rPr lang="en-US" dirty="0"/>
              <a:t>The Control Volume for EBVC is Defined by the </a:t>
            </a:r>
            <a:r>
              <a:rPr lang="en-US" i="1" dirty="0"/>
              <a:t>Dual-Volume</a:t>
            </a:r>
          </a:p>
        </p:txBody>
      </p:sp>
      <p:sp>
        <p:nvSpPr>
          <p:cNvPr id="3" name="Slide Number Placeholder 2">
            <a:extLst>
              <a:ext uri="{FF2B5EF4-FFF2-40B4-BE49-F238E27FC236}">
                <a16:creationId xmlns:a16="http://schemas.microsoft.com/office/drawing/2014/main" id="{023E9188-8573-06B3-AC2F-770E073D19A0}"/>
              </a:ext>
            </a:extLst>
          </p:cNvPr>
          <p:cNvSpPr>
            <a:spLocks noGrp="1"/>
          </p:cNvSpPr>
          <p:nvPr>
            <p:ph type="sldNum" sz="quarter" idx="10"/>
          </p:nvPr>
        </p:nvSpPr>
        <p:spPr/>
        <p:txBody>
          <a:bodyPr/>
          <a:lstStyle/>
          <a:p>
            <a:fld id="{4FAB73BC-B049-4115-A692-8D63A059BFB8}" type="slidenum">
              <a:rPr lang="en-US" smtClean="0"/>
              <a:pPr/>
              <a:t>11</a:t>
            </a:fld>
            <a:endParaRPr lang="en-US" dirty="0"/>
          </a:p>
        </p:txBody>
      </p:sp>
      <p:sp>
        <p:nvSpPr>
          <p:cNvPr id="31" name="Rectangle 30">
            <a:extLst>
              <a:ext uri="{FF2B5EF4-FFF2-40B4-BE49-F238E27FC236}">
                <a16:creationId xmlns:a16="http://schemas.microsoft.com/office/drawing/2014/main" id="{DA3B4D37-1794-7B74-75CC-96CF80A14428}"/>
              </a:ext>
            </a:extLst>
          </p:cNvPr>
          <p:cNvSpPr/>
          <p:nvPr/>
        </p:nvSpPr>
        <p:spPr>
          <a:xfrm>
            <a:off x="1704171" y="6459118"/>
            <a:ext cx="2528256" cy="369332"/>
          </a:xfrm>
          <a:prstGeom prst="rect">
            <a:avLst/>
          </a:prstGeom>
        </p:spPr>
        <p:txBody>
          <a:bodyPr wrap="none">
            <a:spAutoFit/>
          </a:bodyPr>
          <a:lstStyle/>
          <a:p>
            <a:r>
              <a:rPr lang="en-US" dirty="0">
                <a:ea typeface="Open Sans" panose="020B0606030504020204" pitchFamily="34" charset="0"/>
                <a:cs typeface="Open Sans" panose="020B0606030504020204" pitchFamily="34" charset="0"/>
              </a:rPr>
              <a:t>Dual-volume definition</a:t>
            </a:r>
          </a:p>
        </p:txBody>
      </p:sp>
      <p:sp>
        <p:nvSpPr>
          <p:cNvPr id="32" name="Rectangle 31">
            <a:extLst>
              <a:ext uri="{FF2B5EF4-FFF2-40B4-BE49-F238E27FC236}">
                <a16:creationId xmlns:a16="http://schemas.microsoft.com/office/drawing/2014/main" id="{28C3DE66-F62D-9817-3223-963666900B1B}"/>
              </a:ext>
            </a:extLst>
          </p:cNvPr>
          <p:cNvSpPr/>
          <p:nvPr/>
        </p:nvSpPr>
        <p:spPr>
          <a:xfrm>
            <a:off x="6293399" y="6459118"/>
            <a:ext cx="2183611" cy="369332"/>
          </a:xfrm>
          <a:prstGeom prst="rect">
            <a:avLst/>
          </a:prstGeom>
        </p:spPr>
        <p:txBody>
          <a:bodyPr wrap="none">
            <a:spAutoFit/>
          </a:bodyPr>
          <a:lstStyle/>
          <a:p>
            <a:r>
              <a:rPr lang="en-US" dirty="0">
                <a:ea typeface="Open Sans" panose="020B0606030504020204" pitchFamily="34" charset="0"/>
                <a:cs typeface="Open Sans" panose="020B0606030504020204" pitchFamily="34" charset="0"/>
              </a:rPr>
              <a:t>Edge-based stencil</a:t>
            </a:r>
          </a:p>
        </p:txBody>
      </p:sp>
      <p:cxnSp>
        <p:nvCxnSpPr>
          <p:cNvPr id="35" name="Straight Connector 34">
            <a:extLst>
              <a:ext uri="{FF2B5EF4-FFF2-40B4-BE49-F238E27FC236}">
                <a16:creationId xmlns:a16="http://schemas.microsoft.com/office/drawing/2014/main" id="{7FD1BDCB-5EC9-C88B-7444-787221F87ADE}"/>
              </a:ext>
            </a:extLst>
          </p:cNvPr>
          <p:cNvCxnSpPr>
            <a:cxnSpLocks/>
            <a:stCxn id="41" idx="3"/>
            <a:endCxn id="38" idx="3"/>
          </p:cNvCxnSpPr>
          <p:nvPr/>
        </p:nvCxnSpPr>
        <p:spPr>
          <a:xfrm flipV="1">
            <a:off x="3249519" y="5170680"/>
            <a:ext cx="1446623" cy="128318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4928432C-93E7-7D8C-8BA8-DB43C1A17E46}"/>
              </a:ext>
            </a:extLst>
          </p:cNvPr>
          <p:cNvSpPr/>
          <p:nvPr/>
        </p:nvSpPr>
        <p:spPr>
          <a:xfrm>
            <a:off x="3290815" y="3721293"/>
            <a:ext cx="1469985" cy="134489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AA8058B9-62FA-E721-3AF9-94164F6764D7}"/>
              </a:ext>
            </a:extLst>
          </p:cNvPr>
          <p:cNvSpPr/>
          <p:nvPr/>
        </p:nvSpPr>
        <p:spPr>
          <a:xfrm>
            <a:off x="1820830" y="3721293"/>
            <a:ext cx="1469985" cy="134489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70C218A7-7AA7-A8E9-044C-6AA563B80D40}"/>
              </a:ext>
            </a:extLst>
          </p:cNvPr>
          <p:cNvSpPr/>
          <p:nvPr/>
        </p:nvSpPr>
        <p:spPr>
          <a:xfrm>
            <a:off x="4669360" y="5014036"/>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8485B450-B65C-724C-99C2-CF2A3360F1AD}"/>
              </a:ext>
            </a:extLst>
          </p:cNvPr>
          <p:cNvSpPr/>
          <p:nvPr/>
        </p:nvSpPr>
        <p:spPr>
          <a:xfrm>
            <a:off x="1820829" y="5068837"/>
            <a:ext cx="1469985" cy="134489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59EF915B-B568-E612-2753-42355A0F54E9}"/>
              </a:ext>
            </a:extLst>
          </p:cNvPr>
          <p:cNvSpPr/>
          <p:nvPr/>
        </p:nvSpPr>
        <p:spPr>
          <a:xfrm>
            <a:off x="1729389" y="5014036"/>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050CD18D-7BDC-C266-9589-D54D64F41381}"/>
              </a:ext>
            </a:extLst>
          </p:cNvPr>
          <p:cNvSpPr/>
          <p:nvPr/>
        </p:nvSpPr>
        <p:spPr>
          <a:xfrm>
            <a:off x="3222737" y="6297218"/>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8F50E78D-FE03-289D-3F58-EBD6A3B7F9BF}"/>
              </a:ext>
            </a:extLst>
          </p:cNvPr>
          <p:cNvSpPr/>
          <p:nvPr/>
        </p:nvSpPr>
        <p:spPr>
          <a:xfrm>
            <a:off x="1752751" y="6297218"/>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ADF76C9C-28BD-5830-8FC3-83BADCF1B79E}"/>
              </a:ext>
            </a:extLst>
          </p:cNvPr>
          <p:cNvSpPr/>
          <p:nvPr/>
        </p:nvSpPr>
        <p:spPr>
          <a:xfrm>
            <a:off x="3199375" y="5014036"/>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E6412506-B729-98E0-56A8-2DFBAD77BED2}"/>
              </a:ext>
            </a:extLst>
          </p:cNvPr>
          <p:cNvSpPr/>
          <p:nvPr/>
        </p:nvSpPr>
        <p:spPr>
          <a:xfrm>
            <a:off x="3199375" y="3679821"/>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85628C79-42F6-6F9B-5FFA-9CD38FA42D91}"/>
              </a:ext>
            </a:extLst>
          </p:cNvPr>
          <p:cNvSpPr/>
          <p:nvPr/>
        </p:nvSpPr>
        <p:spPr>
          <a:xfrm>
            <a:off x="1729390" y="3679821"/>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BAD875BE-8724-B358-6438-E72D50BD087F}"/>
              </a:ext>
            </a:extLst>
          </p:cNvPr>
          <p:cNvSpPr/>
          <p:nvPr/>
        </p:nvSpPr>
        <p:spPr>
          <a:xfrm>
            <a:off x="4669360" y="3679821"/>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7" name="Straight Connector 46">
            <a:extLst>
              <a:ext uri="{FF2B5EF4-FFF2-40B4-BE49-F238E27FC236}">
                <a16:creationId xmlns:a16="http://schemas.microsoft.com/office/drawing/2014/main" id="{2B632551-4690-7C7F-A577-A334C04D1432}"/>
              </a:ext>
            </a:extLst>
          </p:cNvPr>
          <p:cNvCxnSpPr>
            <a:cxnSpLocks/>
            <a:stCxn id="37" idx="0"/>
          </p:cNvCxnSpPr>
          <p:nvPr/>
        </p:nvCxnSpPr>
        <p:spPr>
          <a:xfrm>
            <a:off x="2555823" y="3721293"/>
            <a:ext cx="2002" cy="631647"/>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AEF1FFE6-FDCC-13ED-29AF-3B9EC8B80FD4}"/>
              </a:ext>
            </a:extLst>
          </p:cNvPr>
          <p:cNvCxnSpPr/>
          <p:nvPr/>
        </p:nvCxnSpPr>
        <p:spPr>
          <a:xfrm flipV="1">
            <a:off x="1833616" y="4345642"/>
            <a:ext cx="724209" cy="3100"/>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9A578021-6341-E855-6B71-2DD0ECDA207F}"/>
              </a:ext>
            </a:extLst>
          </p:cNvPr>
          <p:cNvCxnSpPr>
            <a:cxnSpLocks/>
            <a:endCxn id="36" idx="2"/>
          </p:cNvCxnSpPr>
          <p:nvPr/>
        </p:nvCxnSpPr>
        <p:spPr>
          <a:xfrm>
            <a:off x="3972831" y="3716536"/>
            <a:ext cx="0" cy="1349653"/>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7FFB08F8-7340-2F2F-4797-368D8DD4026F}"/>
              </a:ext>
            </a:extLst>
          </p:cNvPr>
          <p:cNvCxnSpPr/>
          <p:nvPr/>
        </p:nvCxnSpPr>
        <p:spPr>
          <a:xfrm flipH="1">
            <a:off x="3845027" y="5055029"/>
            <a:ext cx="127803" cy="452965"/>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D429F07A-938F-0775-CC02-86613D518ACC}"/>
              </a:ext>
            </a:extLst>
          </p:cNvPr>
          <p:cNvCxnSpPr/>
          <p:nvPr/>
        </p:nvCxnSpPr>
        <p:spPr>
          <a:xfrm flipH="1">
            <a:off x="3316643" y="5495892"/>
            <a:ext cx="528383" cy="245784"/>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C394FFD5-383E-59D5-5077-1A9283657898}"/>
              </a:ext>
            </a:extLst>
          </p:cNvPr>
          <p:cNvCxnSpPr/>
          <p:nvPr/>
        </p:nvCxnSpPr>
        <p:spPr>
          <a:xfrm>
            <a:off x="3870854" y="5507467"/>
            <a:ext cx="172669" cy="222389"/>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sp>
        <p:nvSpPr>
          <p:cNvPr id="53" name="Triangle 52">
            <a:extLst>
              <a:ext uri="{FF2B5EF4-FFF2-40B4-BE49-F238E27FC236}">
                <a16:creationId xmlns:a16="http://schemas.microsoft.com/office/drawing/2014/main" id="{0760252B-6D60-35F2-F209-66AC9C7802EB}"/>
              </a:ext>
            </a:extLst>
          </p:cNvPr>
          <p:cNvSpPr/>
          <p:nvPr/>
        </p:nvSpPr>
        <p:spPr>
          <a:xfrm>
            <a:off x="2877599" y="4309292"/>
            <a:ext cx="9144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riangle 53">
            <a:extLst>
              <a:ext uri="{FF2B5EF4-FFF2-40B4-BE49-F238E27FC236}">
                <a16:creationId xmlns:a16="http://schemas.microsoft.com/office/drawing/2014/main" id="{9C20014A-FD31-FA80-B0AF-D536E9D786A0}"/>
              </a:ext>
            </a:extLst>
          </p:cNvPr>
          <p:cNvSpPr/>
          <p:nvPr/>
        </p:nvSpPr>
        <p:spPr>
          <a:xfrm>
            <a:off x="3593359" y="4299922"/>
            <a:ext cx="9144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riangle 54">
            <a:extLst>
              <a:ext uri="{FF2B5EF4-FFF2-40B4-BE49-F238E27FC236}">
                <a16:creationId xmlns:a16="http://schemas.microsoft.com/office/drawing/2014/main" id="{656C7690-6382-1438-11F0-4BA4BF617974}"/>
              </a:ext>
            </a:extLst>
          </p:cNvPr>
          <p:cNvSpPr/>
          <p:nvPr/>
        </p:nvSpPr>
        <p:spPr>
          <a:xfrm>
            <a:off x="2878946" y="5686391"/>
            <a:ext cx="9144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riangle 55">
            <a:extLst>
              <a:ext uri="{FF2B5EF4-FFF2-40B4-BE49-F238E27FC236}">
                <a16:creationId xmlns:a16="http://schemas.microsoft.com/office/drawing/2014/main" id="{558F8DDF-E0B9-0063-D26D-12716D277148}"/>
              </a:ext>
            </a:extLst>
          </p:cNvPr>
          <p:cNvSpPr/>
          <p:nvPr/>
        </p:nvSpPr>
        <p:spPr>
          <a:xfrm>
            <a:off x="2509523" y="4668899"/>
            <a:ext cx="9144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Triangle 56">
            <a:extLst>
              <a:ext uri="{FF2B5EF4-FFF2-40B4-BE49-F238E27FC236}">
                <a16:creationId xmlns:a16="http://schemas.microsoft.com/office/drawing/2014/main" id="{36778CE8-82A6-F902-5494-FDF00897B3C8}"/>
              </a:ext>
            </a:extLst>
          </p:cNvPr>
          <p:cNvSpPr/>
          <p:nvPr/>
        </p:nvSpPr>
        <p:spPr>
          <a:xfrm>
            <a:off x="2512105" y="5413694"/>
            <a:ext cx="9144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riangle 57">
            <a:extLst>
              <a:ext uri="{FF2B5EF4-FFF2-40B4-BE49-F238E27FC236}">
                <a16:creationId xmlns:a16="http://schemas.microsoft.com/office/drawing/2014/main" id="{5059A13B-24C0-C295-4534-5A760C61373F}"/>
              </a:ext>
            </a:extLst>
          </p:cNvPr>
          <p:cNvSpPr/>
          <p:nvPr/>
        </p:nvSpPr>
        <p:spPr>
          <a:xfrm>
            <a:off x="3921581" y="4635669"/>
            <a:ext cx="9144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Triangle 58">
            <a:extLst>
              <a:ext uri="{FF2B5EF4-FFF2-40B4-BE49-F238E27FC236}">
                <a16:creationId xmlns:a16="http://schemas.microsoft.com/office/drawing/2014/main" id="{CC240FBA-0081-DF1B-1D9E-F86F3E10857A}"/>
              </a:ext>
            </a:extLst>
          </p:cNvPr>
          <p:cNvSpPr/>
          <p:nvPr/>
        </p:nvSpPr>
        <p:spPr>
          <a:xfrm>
            <a:off x="3847718" y="5217358"/>
            <a:ext cx="9144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riangle 59">
            <a:extLst>
              <a:ext uri="{FF2B5EF4-FFF2-40B4-BE49-F238E27FC236}">
                <a16:creationId xmlns:a16="http://schemas.microsoft.com/office/drawing/2014/main" id="{C0716B10-4E1E-12C1-062A-197CB158FAE1}"/>
              </a:ext>
            </a:extLst>
          </p:cNvPr>
          <p:cNvSpPr/>
          <p:nvPr/>
        </p:nvSpPr>
        <p:spPr>
          <a:xfrm>
            <a:off x="3542067" y="5533219"/>
            <a:ext cx="9144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1" name="Straight Connector 60">
            <a:extLst>
              <a:ext uri="{FF2B5EF4-FFF2-40B4-BE49-F238E27FC236}">
                <a16:creationId xmlns:a16="http://schemas.microsoft.com/office/drawing/2014/main" id="{65DEC809-AB6F-F411-9C13-1DA3BB85F8F6}"/>
              </a:ext>
            </a:extLst>
          </p:cNvPr>
          <p:cNvCxnSpPr/>
          <p:nvPr/>
        </p:nvCxnSpPr>
        <p:spPr>
          <a:xfrm flipV="1">
            <a:off x="2586700" y="4347192"/>
            <a:ext cx="724209" cy="3100"/>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1E33A303-D279-0CB1-285F-9B6223A77912}"/>
              </a:ext>
            </a:extLst>
          </p:cNvPr>
          <p:cNvCxnSpPr/>
          <p:nvPr/>
        </p:nvCxnSpPr>
        <p:spPr>
          <a:xfrm flipV="1">
            <a:off x="3283507" y="4348290"/>
            <a:ext cx="724209" cy="3100"/>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2E015C47-27F8-2586-C29F-C1168E3C4A7C}"/>
              </a:ext>
            </a:extLst>
          </p:cNvPr>
          <p:cNvCxnSpPr/>
          <p:nvPr/>
        </p:nvCxnSpPr>
        <p:spPr>
          <a:xfrm flipV="1">
            <a:off x="4036591" y="4349840"/>
            <a:ext cx="724209" cy="3100"/>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F77860C5-308D-AE8B-5B3A-08C8CD28465A}"/>
              </a:ext>
            </a:extLst>
          </p:cNvPr>
          <p:cNvCxnSpPr/>
          <p:nvPr/>
        </p:nvCxnSpPr>
        <p:spPr>
          <a:xfrm flipV="1">
            <a:off x="1811522" y="5736635"/>
            <a:ext cx="724209" cy="3100"/>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753EC62D-89C2-ACB9-001A-731996B369A3}"/>
              </a:ext>
            </a:extLst>
          </p:cNvPr>
          <p:cNvCxnSpPr/>
          <p:nvPr/>
        </p:nvCxnSpPr>
        <p:spPr>
          <a:xfrm flipV="1">
            <a:off x="2564606" y="5738185"/>
            <a:ext cx="724209" cy="3100"/>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8676431A-51F5-0F06-06E3-BF0FFA9A3521}"/>
              </a:ext>
            </a:extLst>
          </p:cNvPr>
          <p:cNvCxnSpPr/>
          <p:nvPr/>
        </p:nvCxnSpPr>
        <p:spPr>
          <a:xfrm flipH="1">
            <a:off x="2559866" y="4365565"/>
            <a:ext cx="4740" cy="684059"/>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BB2771AF-9648-11F5-3F18-26F1978AC942}"/>
              </a:ext>
            </a:extLst>
          </p:cNvPr>
          <p:cNvCxnSpPr/>
          <p:nvPr/>
        </p:nvCxnSpPr>
        <p:spPr>
          <a:xfrm flipH="1">
            <a:off x="2562763" y="5096662"/>
            <a:ext cx="4740" cy="684059"/>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E2BB3306-C249-68A1-39D6-6AD82E227674}"/>
              </a:ext>
            </a:extLst>
          </p:cNvPr>
          <p:cNvCxnSpPr/>
          <p:nvPr/>
        </p:nvCxnSpPr>
        <p:spPr>
          <a:xfrm flipH="1">
            <a:off x="2565164" y="5751600"/>
            <a:ext cx="0" cy="676656"/>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sp>
        <p:nvSpPr>
          <p:cNvPr id="69" name="Diamond 68">
            <a:extLst>
              <a:ext uri="{FF2B5EF4-FFF2-40B4-BE49-F238E27FC236}">
                <a16:creationId xmlns:a16="http://schemas.microsoft.com/office/drawing/2014/main" id="{D6DBD58C-C4C8-A78A-CB0E-A0D40C1288CC}"/>
              </a:ext>
            </a:extLst>
          </p:cNvPr>
          <p:cNvSpPr/>
          <p:nvPr/>
        </p:nvSpPr>
        <p:spPr>
          <a:xfrm>
            <a:off x="2900443" y="5336271"/>
            <a:ext cx="91440" cy="91440"/>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Diamond 69">
            <a:extLst>
              <a:ext uri="{FF2B5EF4-FFF2-40B4-BE49-F238E27FC236}">
                <a16:creationId xmlns:a16="http://schemas.microsoft.com/office/drawing/2014/main" id="{F921EE6D-755A-2328-04BE-BA6C38A14E88}"/>
              </a:ext>
            </a:extLst>
          </p:cNvPr>
          <p:cNvSpPr/>
          <p:nvPr/>
        </p:nvSpPr>
        <p:spPr>
          <a:xfrm>
            <a:off x="3572716" y="5336271"/>
            <a:ext cx="91440" cy="91440"/>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Diamond 70">
            <a:extLst>
              <a:ext uri="{FF2B5EF4-FFF2-40B4-BE49-F238E27FC236}">
                <a16:creationId xmlns:a16="http://schemas.microsoft.com/office/drawing/2014/main" id="{BCA6D78C-BCB2-E2E9-FEE8-900C1FF565C4}"/>
              </a:ext>
            </a:extLst>
          </p:cNvPr>
          <p:cNvSpPr/>
          <p:nvPr/>
        </p:nvSpPr>
        <p:spPr>
          <a:xfrm>
            <a:off x="2911330" y="4651436"/>
            <a:ext cx="91440" cy="91440"/>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Diamond 71">
            <a:extLst>
              <a:ext uri="{FF2B5EF4-FFF2-40B4-BE49-F238E27FC236}">
                <a16:creationId xmlns:a16="http://schemas.microsoft.com/office/drawing/2014/main" id="{6832DC0F-43AE-E8CA-B68D-071050706251}"/>
              </a:ext>
            </a:extLst>
          </p:cNvPr>
          <p:cNvSpPr/>
          <p:nvPr/>
        </p:nvSpPr>
        <p:spPr>
          <a:xfrm>
            <a:off x="3580299" y="4651436"/>
            <a:ext cx="91440" cy="91440"/>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Arrow Connector 72">
            <a:extLst>
              <a:ext uri="{FF2B5EF4-FFF2-40B4-BE49-F238E27FC236}">
                <a16:creationId xmlns:a16="http://schemas.microsoft.com/office/drawing/2014/main" id="{05781724-97C1-AFE3-D601-5A357F5F84DA}"/>
              </a:ext>
            </a:extLst>
          </p:cNvPr>
          <p:cNvCxnSpPr>
            <a:cxnSpLocks/>
          </p:cNvCxnSpPr>
          <p:nvPr/>
        </p:nvCxnSpPr>
        <p:spPr>
          <a:xfrm flipH="1">
            <a:off x="3328779" y="4735900"/>
            <a:ext cx="243269" cy="332816"/>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95201651-9B67-C8C2-5EA3-3E8776E0EB14}"/>
              </a:ext>
            </a:extLst>
          </p:cNvPr>
          <p:cNvCxnSpPr>
            <a:cxnSpLocks/>
          </p:cNvCxnSpPr>
          <p:nvPr/>
        </p:nvCxnSpPr>
        <p:spPr>
          <a:xfrm>
            <a:off x="2965389" y="4707266"/>
            <a:ext cx="293055" cy="354642"/>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01E86428-8492-D07C-DA77-69FD7120F2E0}"/>
              </a:ext>
            </a:extLst>
          </p:cNvPr>
          <p:cNvCxnSpPr>
            <a:cxnSpLocks/>
          </p:cNvCxnSpPr>
          <p:nvPr/>
        </p:nvCxnSpPr>
        <p:spPr>
          <a:xfrm flipV="1">
            <a:off x="3030275" y="5153580"/>
            <a:ext cx="200155" cy="155218"/>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CAF7ADE0-1961-0CDA-7B5A-EFC07D77B38C}"/>
              </a:ext>
            </a:extLst>
          </p:cNvPr>
          <p:cNvCxnSpPr>
            <a:cxnSpLocks/>
          </p:cNvCxnSpPr>
          <p:nvPr/>
        </p:nvCxnSpPr>
        <p:spPr>
          <a:xfrm flipH="1" flipV="1">
            <a:off x="3365907" y="5170680"/>
            <a:ext cx="271950" cy="221602"/>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77" name="Curved Left Arrow 76">
            <a:extLst>
              <a:ext uri="{FF2B5EF4-FFF2-40B4-BE49-F238E27FC236}">
                <a16:creationId xmlns:a16="http://schemas.microsoft.com/office/drawing/2014/main" id="{D048D307-DDCD-5152-F559-C62DFFA60B66}"/>
              </a:ext>
            </a:extLst>
          </p:cNvPr>
          <p:cNvSpPr/>
          <p:nvPr/>
        </p:nvSpPr>
        <p:spPr>
          <a:xfrm>
            <a:off x="4043523" y="4707266"/>
            <a:ext cx="183193" cy="365760"/>
          </a:xfrm>
          <a:prstGeom prst="curvedLeft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8" name="Curved Up Arrow 77">
            <a:extLst>
              <a:ext uri="{FF2B5EF4-FFF2-40B4-BE49-F238E27FC236}">
                <a16:creationId xmlns:a16="http://schemas.microsoft.com/office/drawing/2014/main" id="{7C25EACF-4711-4E79-34D2-4ECBC7EBA038}"/>
              </a:ext>
            </a:extLst>
          </p:cNvPr>
          <p:cNvSpPr/>
          <p:nvPr/>
        </p:nvSpPr>
        <p:spPr>
          <a:xfrm rot="17565169">
            <a:off x="3954011" y="5132144"/>
            <a:ext cx="319858" cy="206123"/>
          </a:xfrm>
          <a:prstGeom prst="curvedUp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79" name="TextBox 78">
            <a:extLst>
              <a:ext uri="{FF2B5EF4-FFF2-40B4-BE49-F238E27FC236}">
                <a16:creationId xmlns:a16="http://schemas.microsoft.com/office/drawing/2014/main" id="{B4186EAD-13A2-0B94-90F8-89D31DCD251F}"/>
              </a:ext>
            </a:extLst>
          </p:cNvPr>
          <p:cNvSpPr txBox="1"/>
          <p:nvPr/>
        </p:nvSpPr>
        <p:spPr>
          <a:xfrm>
            <a:off x="4162135" y="4449058"/>
            <a:ext cx="1386918" cy="369332"/>
          </a:xfrm>
          <a:prstGeom prst="rect">
            <a:avLst/>
          </a:prstGeom>
          <a:noFill/>
        </p:spPr>
        <p:txBody>
          <a:bodyPr wrap="none" rtlCol="0">
            <a:spAutoFit/>
          </a:bodyPr>
          <a:lstStyle/>
          <a:p>
            <a:r>
              <a:rPr lang="en-US" dirty="0"/>
              <a:t>Area vector</a:t>
            </a:r>
          </a:p>
        </p:txBody>
      </p:sp>
      <p:sp>
        <p:nvSpPr>
          <p:cNvPr id="80" name="TextBox 79">
            <a:extLst>
              <a:ext uri="{FF2B5EF4-FFF2-40B4-BE49-F238E27FC236}">
                <a16:creationId xmlns:a16="http://schemas.microsoft.com/office/drawing/2014/main" id="{5549ABCD-17A6-BC4A-F49B-1F8583F2FC93}"/>
              </a:ext>
            </a:extLst>
          </p:cNvPr>
          <p:cNvSpPr txBox="1"/>
          <p:nvPr/>
        </p:nvSpPr>
        <p:spPr>
          <a:xfrm>
            <a:off x="879260" y="4361830"/>
            <a:ext cx="2097049" cy="369332"/>
          </a:xfrm>
          <a:prstGeom prst="rect">
            <a:avLst/>
          </a:prstGeom>
          <a:noFill/>
        </p:spPr>
        <p:txBody>
          <a:bodyPr wrap="none" rtlCol="0">
            <a:spAutoFit/>
          </a:bodyPr>
          <a:lstStyle/>
          <a:p>
            <a:r>
              <a:rPr lang="en-US" dirty="0"/>
              <a:t>Dual nodal volume</a:t>
            </a:r>
          </a:p>
        </p:txBody>
      </p:sp>
      <p:cxnSp>
        <p:nvCxnSpPr>
          <p:cNvPr id="82" name="Straight Connector 81">
            <a:extLst>
              <a:ext uri="{FF2B5EF4-FFF2-40B4-BE49-F238E27FC236}">
                <a16:creationId xmlns:a16="http://schemas.microsoft.com/office/drawing/2014/main" id="{7BF488FC-7336-FA7C-4230-AD49DA2ECE71}"/>
              </a:ext>
            </a:extLst>
          </p:cNvPr>
          <p:cNvCxnSpPr/>
          <p:nvPr/>
        </p:nvCxnSpPr>
        <p:spPr>
          <a:xfrm flipH="1">
            <a:off x="6883628" y="4150052"/>
            <a:ext cx="4740" cy="684059"/>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A6C176D5-9C9E-63C0-35DD-88D5970FDCA3}"/>
              </a:ext>
            </a:extLst>
          </p:cNvPr>
          <p:cNvCxnSpPr/>
          <p:nvPr/>
        </p:nvCxnSpPr>
        <p:spPr>
          <a:xfrm flipH="1">
            <a:off x="6886525" y="4846424"/>
            <a:ext cx="4740" cy="684059"/>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8DDB543B-530B-0AC1-D78A-8DE7C9496B80}"/>
              </a:ext>
            </a:extLst>
          </p:cNvPr>
          <p:cNvCxnSpPr/>
          <p:nvPr/>
        </p:nvCxnSpPr>
        <p:spPr>
          <a:xfrm flipV="1">
            <a:off x="6888368" y="5522672"/>
            <a:ext cx="724209" cy="3100"/>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99551E54-27BD-B055-9556-6521C86AF615}"/>
              </a:ext>
            </a:extLst>
          </p:cNvPr>
          <p:cNvCxnSpPr/>
          <p:nvPr/>
        </p:nvCxnSpPr>
        <p:spPr>
          <a:xfrm flipH="1">
            <a:off x="8296592" y="4149386"/>
            <a:ext cx="0" cy="684725"/>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0433B704-4C47-8ED1-8260-6C5AEF932A88}"/>
              </a:ext>
            </a:extLst>
          </p:cNvPr>
          <p:cNvCxnSpPr/>
          <p:nvPr/>
        </p:nvCxnSpPr>
        <p:spPr>
          <a:xfrm flipV="1">
            <a:off x="7607269" y="4132777"/>
            <a:ext cx="724209" cy="3100"/>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75AA14C6-F7F7-E942-07A3-5D5FAAFBFF4C}"/>
              </a:ext>
            </a:extLst>
          </p:cNvPr>
          <p:cNvCxnSpPr/>
          <p:nvPr/>
        </p:nvCxnSpPr>
        <p:spPr>
          <a:xfrm flipV="1">
            <a:off x="6910462" y="4131679"/>
            <a:ext cx="724209" cy="3100"/>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A299D0F6-BCA2-F00F-1A5B-0C12EB0CBB03}"/>
              </a:ext>
            </a:extLst>
          </p:cNvPr>
          <p:cNvCxnSpPr/>
          <p:nvPr/>
        </p:nvCxnSpPr>
        <p:spPr>
          <a:xfrm flipH="1" flipV="1">
            <a:off x="6234130" y="4878935"/>
            <a:ext cx="2743200" cy="0"/>
          </a:xfrm>
          <a:prstGeom prst="line">
            <a:avLst/>
          </a:prstGeom>
          <a:ln>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C3045DD0-1A5B-FF71-CEE7-35E9EEDA7AB4}"/>
              </a:ext>
            </a:extLst>
          </p:cNvPr>
          <p:cNvCxnSpPr/>
          <p:nvPr/>
        </p:nvCxnSpPr>
        <p:spPr>
          <a:xfrm>
            <a:off x="7611521" y="3647828"/>
            <a:ext cx="3268" cy="2433877"/>
          </a:xfrm>
          <a:prstGeom prst="line">
            <a:avLst/>
          </a:prstGeom>
          <a:ln>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90" name="Oval 89">
            <a:extLst>
              <a:ext uri="{FF2B5EF4-FFF2-40B4-BE49-F238E27FC236}">
                <a16:creationId xmlns:a16="http://schemas.microsoft.com/office/drawing/2014/main" id="{2B2D5174-0917-1223-41DB-05C090D94965}"/>
              </a:ext>
            </a:extLst>
          </p:cNvPr>
          <p:cNvSpPr/>
          <p:nvPr/>
        </p:nvSpPr>
        <p:spPr>
          <a:xfrm>
            <a:off x="8993122" y="4798523"/>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AF78991E-62B8-22CB-C961-EB1DFF2E21D3}"/>
              </a:ext>
            </a:extLst>
          </p:cNvPr>
          <p:cNvSpPr/>
          <p:nvPr/>
        </p:nvSpPr>
        <p:spPr>
          <a:xfrm>
            <a:off x="6142361" y="4787369"/>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817911A5-0045-0BF8-2260-C65566B94126}"/>
              </a:ext>
            </a:extLst>
          </p:cNvPr>
          <p:cNvSpPr/>
          <p:nvPr/>
        </p:nvSpPr>
        <p:spPr>
          <a:xfrm>
            <a:off x="7546499" y="6081705"/>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A4CC28DD-F699-7E90-C4FC-9AEAF3C30E84}"/>
              </a:ext>
            </a:extLst>
          </p:cNvPr>
          <p:cNvSpPr/>
          <p:nvPr/>
        </p:nvSpPr>
        <p:spPr>
          <a:xfrm>
            <a:off x="7523137" y="4798523"/>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a:extLst>
              <a:ext uri="{FF2B5EF4-FFF2-40B4-BE49-F238E27FC236}">
                <a16:creationId xmlns:a16="http://schemas.microsoft.com/office/drawing/2014/main" id="{07DFC7A4-0493-7729-FAB3-7CE1836868A7}"/>
              </a:ext>
            </a:extLst>
          </p:cNvPr>
          <p:cNvSpPr/>
          <p:nvPr/>
        </p:nvSpPr>
        <p:spPr>
          <a:xfrm>
            <a:off x="7523137" y="3464308"/>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5" name="Straight Connector 94">
            <a:extLst>
              <a:ext uri="{FF2B5EF4-FFF2-40B4-BE49-F238E27FC236}">
                <a16:creationId xmlns:a16="http://schemas.microsoft.com/office/drawing/2014/main" id="{1879089D-E6D4-FDB0-DC63-4C9A1907A551}"/>
              </a:ext>
            </a:extLst>
          </p:cNvPr>
          <p:cNvCxnSpPr/>
          <p:nvPr/>
        </p:nvCxnSpPr>
        <p:spPr>
          <a:xfrm flipH="1">
            <a:off x="8168789" y="4839516"/>
            <a:ext cx="127803" cy="452965"/>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B8554E40-A79D-C092-C9DE-B8E5386A506F}"/>
              </a:ext>
            </a:extLst>
          </p:cNvPr>
          <p:cNvCxnSpPr/>
          <p:nvPr/>
        </p:nvCxnSpPr>
        <p:spPr>
          <a:xfrm flipH="1">
            <a:off x="7640405" y="5280379"/>
            <a:ext cx="528383" cy="245784"/>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sp>
        <p:nvSpPr>
          <p:cNvPr id="97" name="Triangle 96">
            <a:extLst>
              <a:ext uri="{FF2B5EF4-FFF2-40B4-BE49-F238E27FC236}">
                <a16:creationId xmlns:a16="http://schemas.microsoft.com/office/drawing/2014/main" id="{FC3AD011-29BF-F8AC-9BEA-9DB42601C1A1}"/>
              </a:ext>
            </a:extLst>
          </p:cNvPr>
          <p:cNvSpPr/>
          <p:nvPr/>
        </p:nvSpPr>
        <p:spPr>
          <a:xfrm>
            <a:off x="7581159" y="4089187"/>
            <a:ext cx="9144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Triangle 97">
            <a:extLst>
              <a:ext uri="{FF2B5EF4-FFF2-40B4-BE49-F238E27FC236}">
                <a16:creationId xmlns:a16="http://schemas.microsoft.com/office/drawing/2014/main" id="{FB17BCDD-6EB0-9093-81B8-19F5CA9729FA}"/>
              </a:ext>
            </a:extLst>
          </p:cNvPr>
          <p:cNvSpPr/>
          <p:nvPr/>
        </p:nvSpPr>
        <p:spPr>
          <a:xfrm>
            <a:off x="8243393" y="4807477"/>
            <a:ext cx="9144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Triangle 98">
            <a:extLst>
              <a:ext uri="{FF2B5EF4-FFF2-40B4-BE49-F238E27FC236}">
                <a16:creationId xmlns:a16="http://schemas.microsoft.com/office/drawing/2014/main" id="{07E4340E-D1E3-C6C4-6D45-ADA5E0412CF6}"/>
              </a:ext>
            </a:extLst>
          </p:cNvPr>
          <p:cNvSpPr/>
          <p:nvPr/>
        </p:nvSpPr>
        <p:spPr>
          <a:xfrm>
            <a:off x="6842648" y="4819211"/>
            <a:ext cx="9144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Triangle 99">
            <a:extLst>
              <a:ext uri="{FF2B5EF4-FFF2-40B4-BE49-F238E27FC236}">
                <a16:creationId xmlns:a16="http://schemas.microsoft.com/office/drawing/2014/main" id="{C74C24F0-70C2-D50A-2C51-1293EA002724}"/>
              </a:ext>
            </a:extLst>
          </p:cNvPr>
          <p:cNvSpPr/>
          <p:nvPr/>
        </p:nvSpPr>
        <p:spPr>
          <a:xfrm>
            <a:off x="7583160" y="5490753"/>
            <a:ext cx="9144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ectangle 100">
            <a:extLst>
              <a:ext uri="{FF2B5EF4-FFF2-40B4-BE49-F238E27FC236}">
                <a16:creationId xmlns:a16="http://schemas.microsoft.com/office/drawing/2014/main" id="{EEF7E4CC-6B73-A0BC-A10E-E4725C6EC0A6}"/>
              </a:ext>
            </a:extLst>
          </p:cNvPr>
          <p:cNvSpPr/>
          <p:nvPr/>
        </p:nvSpPr>
        <p:spPr>
          <a:xfrm>
            <a:off x="7541033" y="3484104"/>
            <a:ext cx="164984" cy="2670213"/>
          </a:xfrm>
          <a:prstGeom prst="rect">
            <a:avLst/>
          </a:prstGeom>
          <a:solidFill>
            <a:schemeClr val="accent1">
              <a:alpha val="10000"/>
            </a:schemeClr>
          </a:solidFill>
          <a:ln>
            <a:solidFill>
              <a:srgbClr val="00B050"/>
            </a:solidFill>
          </a:ln>
          <a:effectLst>
            <a:outerShdw blurRad="50800" dist="50800" dir="5400000" algn="ctr" rotWithShape="0">
              <a:srgbClr val="000000">
                <a:alpha val="2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a:extLst>
              <a:ext uri="{FF2B5EF4-FFF2-40B4-BE49-F238E27FC236}">
                <a16:creationId xmlns:a16="http://schemas.microsoft.com/office/drawing/2014/main" id="{842007F9-B670-4768-C5DC-0CCA05553237}"/>
              </a:ext>
            </a:extLst>
          </p:cNvPr>
          <p:cNvSpPr/>
          <p:nvPr/>
        </p:nvSpPr>
        <p:spPr>
          <a:xfrm rot="5400000">
            <a:off x="7578456" y="3441830"/>
            <a:ext cx="188286" cy="2878639"/>
          </a:xfrm>
          <a:prstGeom prst="rect">
            <a:avLst/>
          </a:prstGeom>
          <a:solidFill>
            <a:schemeClr val="accent1">
              <a:alpha val="10000"/>
            </a:schemeClr>
          </a:solidFill>
          <a:ln>
            <a:solidFill>
              <a:srgbClr val="00B050"/>
            </a:solidFill>
          </a:ln>
          <a:effectLst>
            <a:outerShdw blurRad="50800" dist="50800" dir="5400000" algn="ctr" rotWithShape="0">
              <a:srgbClr val="000000">
                <a:alpha val="2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TextBox 102">
            <a:extLst>
              <a:ext uri="{FF2B5EF4-FFF2-40B4-BE49-F238E27FC236}">
                <a16:creationId xmlns:a16="http://schemas.microsoft.com/office/drawing/2014/main" id="{CDDA05AB-0981-5AEA-BB45-2187DDD23B3D}"/>
              </a:ext>
            </a:extLst>
          </p:cNvPr>
          <p:cNvSpPr txBox="1"/>
          <p:nvPr/>
        </p:nvSpPr>
        <p:spPr>
          <a:xfrm>
            <a:off x="8296591" y="4493348"/>
            <a:ext cx="490275" cy="369332"/>
          </a:xfrm>
          <a:prstGeom prst="rect">
            <a:avLst/>
          </a:prstGeom>
          <a:noFill/>
        </p:spPr>
        <p:txBody>
          <a:bodyPr wrap="square" rtlCol="0">
            <a:spAutoFit/>
          </a:bodyPr>
          <a:lstStyle/>
          <a:p>
            <a:r>
              <a:rPr lang="en-US" dirty="0" err="1"/>
              <a:t>n</a:t>
            </a:r>
            <a:r>
              <a:rPr lang="en-US" baseline="-25000" dirty="0" err="1"/>
              <a:t>j</a:t>
            </a:r>
            <a:endParaRPr lang="en-US" baseline="-25000" dirty="0"/>
          </a:p>
        </p:txBody>
      </p:sp>
      <p:cxnSp>
        <p:nvCxnSpPr>
          <p:cNvPr id="104" name="Straight Connector 103">
            <a:extLst>
              <a:ext uri="{FF2B5EF4-FFF2-40B4-BE49-F238E27FC236}">
                <a16:creationId xmlns:a16="http://schemas.microsoft.com/office/drawing/2014/main" id="{22504BFA-46FF-A211-B567-2662A0DB8FFB}"/>
              </a:ext>
            </a:extLst>
          </p:cNvPr>
          <p:cNvCxnSpPr/>
          <p:nvPr/>
        </p:nvCxnSpPr>
        <p:spPr>
          <a:xfrm flipH="1" flipV="1">
            <a:off x="8296592" y="4920432"/>
            <a:ext cx="431985" cy="86900"/>
          </a:xfrm>
          <a:prstGeom prst="line">
            <a:avLst/>
          </a:prstGeom>
          <a:ln w="25400">
            <a:solidFill>
              <a:schemeClr val="tx1"/>
            </a:solidFill>
            <a:prstDash val="solid"/>
            <a:headEnd type="stealth" w="lg" len="med"/>
            <a:tailEnd type="none" w="lg" len="med"/>
          </a:ln>
        </p:spPr>
        <p:style>
          <a:lnRef idx="1">
            <a:schemeClr val="accent1"/>
          </a:lnRef>
          <a:fillRef idx="0">
            <a:schemeClr val="accent1"/>
          </a:fillRef>
          <a:effectRef idx="0">
            <a:schemeClr val="accent1"/>
          </a:effectRef>
          <a:fontRef idx="minor">
            <a:schemeClr val="tx1"/>
          </a:fontRef>
        </p:style>
      </p:cxnSp>
      <p:sp>
        <p:nvSpPr>
          <p:cNvPr id="105" name="TextBox 104">
            <a:extLst>
              <a:ext uri="{FF2B5EF4-FFF2-40B4-BE49-F238E27FC236}">
                <a16:creationId xmlns:a16="http://schemas.microsoft.com/office/drawing/2014/main" id="{10296D58-B1EB-B928-64FC-1FE2F7756614}"/>
              </a:ext>
            </a:extLst>
          </p:cNvPr>
          <p:cNvSpPr txBox="1"/>
          <p:nvPr/>
        </p:nvSpPr>
        <p:spPr>
          <a:xfrm>
            <a:off x="7620286" y="4478972"/>
            <a:ext cx="434802" cy="369332"/>
          </a:xfrm>
          <a:prstGeom prst="rect">
            <a:avLst/>
          </a:prstGeom>
          <a:noFill/>
        </p:spPr>
        <p:txBody>
          <a:bodyPr wrap="square" rtlCol="0">
            <a:spAutoFit/>
          </a:bodyPr>
          <a:lstStyle/>
          <a:p>
            <a:r>
              <a:rPr lang="en-US" dirty="0"/>
              <a:t>T</a:t>
            </a:r>
            <a:r>
              <a:rPr lang="en-US" baseline="-25000" dirty="0"/>
              <a:t>L</a:t>
            </a:r>
          </a:p>
        </p:txBody>
      </p:sp>
      <p:sp>
        <p:nvSpPr>
          <p:cNvPr id="106" name="TextBox 105">
            <a:extLst>
              <a:ext uri="{FF2B5EF4-FFF2-40B4-BE49-F238E27FC236}">
                <a16:creationId xmlns:a16="http://schemas.microsoft.com/office/drawing/2014/main" id="{83B942F4-2B22-70E4-0731-8A2950352336}"/>
              </a:ext>
            </a:extLst>
          </p:cNvPr>
          <p:cNvSpPr txBox="1"/>
          <p:nvPr/>
        </p:nvSpPr>
        <p:spPr>
          <a:xfrm>
            <a:off x="8923809" y="4448483"/>
            <a:ext cx="434802" cy="369332"/>
          </a:xfrm>
          <a:prstGeom prst="rect">
            <a:avLst/>
          </a:prstGeom>
          <a:noFill/>
        </p:spPr>
        <p:txBody>
          <a:bodyPr wrap="square" rtlCol="0">
            <a:spAutoFit/>
          </a:bodyPr>
          <a:lstStyle/>
          <a:p>
            <a:r>
              <a:rPr lang="en-US" dirty="0"/>
              <a:t>T</a:t>
            </a:r>
            <a:r>
              <a:rPr lang="en-US" baseline="-25000" dirty="0"/>
              <a:t>R</a:t>
            </a:r>
          </a:p>
        </p:txBody>
      </p:sp>
      <p:sp>
        <p:nvSpPr>
          <p:cNvPr id="5" name="Freeform 4">
            <a:extLst>
              <a:ext uri="{FF2B5EF4-FFF2-40B4-BE49-F238E27FC236}">
                <a16:creationId xmlns:a16="http://schemas.microsoft.com/office/drawing/2014/main" id="{C543E08C-7FCE-D233-5F21-A4A0DB95D776}"/>
              </a:ext>
            </a:extLst>
          </p:cNvPr>
          <p:cNvSpPr/>
          <p:nvPr/>
        </p:nvSpPr>
        <p:spPr>
          <a:xfrm>
            <a:off x="2603715" y="4355024"/>
            <a:ext cx="1379349" cy="1394847"/>
          </a:xfrm>
          <a:custGeom>
            <a:avLst/>
            <a:gdLst>
              <a:gd name="connsiteX0" fmla="*/ 0 w 1379349"/>
              <a:gd name="connsiteY0" fmla="*/ 0 h 1394847"/>
              <a:gd name="connsiteX1" fmla="*/ 1363851 w 1379349"/>
              <a:gd name="connsiteY1" fmla="*/ 0 h 1394847"/>
              <a:gd name="connsiteX2" fmla="*/ 1379349 w 1379349"/>
              <a:gd name="connsiteY2" fmla="*/ 697423 h 1394847"/>
              <a:gd name="connsiteX3" fmla="*/ 1224366 w 1379349"/>
              <a:gd name="connsiteY3" fmla="*/ 1131376 h 1394847"/>
              <a:gd name="connsiteX4" fmla="*/ 712922 w 1379349"/>
              <a:gd name="connsiteY4" fmla="*/ 1363851 h 1394847"/>
              <a:gd name="connsiteX5" fmla="*/ 0 w 1379349"/>
              <a:gd name="connsiteY5" fmla="*/ 1394847 h 1394847"/>
              <a:gd name="connsiteX6" fmla="*/ 0 w 1379349"/>
              <a:gd name="connsiteY6" fmla="*/ 0 h 1394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9349" h="1394847">
                <a:moveTo>
                  <a:pt x="0" y="0"/>
                </a:moveTo>
                <a:lnTo>
                  <a:pt x="1363851" y="0"/>
                </a:lnTo>
                <a:lnTo>
                  <a:pt x="1379349" y="697423"/>
                </a:lnTo>
                <a:lnTo>
                  <a:pt x="1224366" y="1131376"/>
                </a:lnTo>
                <a:lnTo>
                  <a:pt x="712922" y="1363851"/>
                </a:lnTo>
                <a:lnTo>
                  <a:pt x="0" y="1394847"/>
                </a:lnTo>
                <a:lnTo>
                  <a:pt x="0" y="0"/>
                </a:lnTo>
                <a:close/>
              </a:path>
            </a:pathLst>
          </a:custGeom>
          <a:solidFill>
            <a:schemeClr val="bg1">
              <a:lumMod val="8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5">
            <a:extLst>
              <a:ext uri="{FF2B5EF4-FFF2-40B4-BE49-F238E27FC236}">
                <a16:creationId xmlns:a16="http://schemas.microsoft.com/office/drawing/2014/main" id="{0FEC10F2-4A5E-DCCB-9A87-B0C150E15552}"/>
              </a:ext>
            </a:extLst>
          </p:cNvPr>
          <p:cNvSpPr/>
          <p:nvPr/>
        </p:nvSpPr>
        <p:spPr>
          <a:xfrm>
            <a:off x="6926911" y="4151185"/>
            <a:ext cx="1379349" cy="1394847"/>
          </a:xfrm>
          <a:custGeom>
            <a:avLst/>
            <a:gdLst>
              <a:gd name="connsiteX0" fmla="*/ 0 w 1379349"/>
              <a:gd name="connsiteY0" fmla="*/ 0 h 1394847"/>
              <a:gd name="connsiteX1" fmla="*/ 1363851 w 1379349"/>
              <a:gd name="connsiteY1" fmla="*/ 0 h 1394847"/>
              <a:gd name="connsiteX2" fmla="*/ 1379349 w 1379349"/>
              <a:gd name="connsiteY2" fmla="*/ 697423 h 1394847"/>
              <a:gd name="connsiteX3" fmla="*/ 1224366 w 1379349"/>
              <a:gd name="connsiteY3" fmla="*/ 1131376 h 1394847"/>
              <a:gd name="connsiteX4" fmla="*/ 712922 w 1379349"/>
              <a:gd name="connsiteY4" fmla="*/ 1363851 h 1394847"/>
              <a:gd name="connsiteX5" fmla="*/ 0 w 1379349"/>
              <a:gd name="connsiteY5" fmla="*/ 1394847 h 1394847"/>
              <a:gd name="connsiteX6" fmla="*/ 0 w 1379349"/>
              <a:gd name="connsiteY6" fmla="*/ 0 h 1394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9349" h="1394847">
                <a:moveTo>
                  <a:pt x="0" y="0"/>
                </a:moveTo>
                <a:lnTo>
                  <a:pt x="1363851" y="0"/>
                </a:lnTo>
                <a:lnTo>
                  <a:pt x="1379349" y="697423"/>
                </a:lnTo>
                <a:lnTo>
                  <a:pt x="1224366" y="1131376"/>
                </a:lnTo>
                <a:lnTo>
                  <a:pt x="712922" y="1363851"/>
                </a:lnTo>
                <a:lnTo>
                  <a:pt x="0" y="1394847"/>
                </a:lnTo>
                <a:lnTo>
                  <a:pt x="0" y="0"/>
                </a:lnTo>
                <a:close/>
              </a:path>
            </a:pathLst>
          </a:custGeom>
          <a:solidFill>
            <a:schemeClr val="bg1">
              <a:lumMod val="8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514749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0A91D2-4014-24C9-7828-DDB53EBD1474}"/>
              </a:ext>
            </a:extLst>
          </p:cNvPr>
          <p:cNvSpPr>
            <a:spLocks noGrp="1"/>
          </p:cNvSpPr>
          <p:nvPr>
            <p:ph type="title"/>
          </p:nvPr>
        </p:nvSpPr>
        <p:spPr/>
        <p:txBody>
          <a:bodyPr/>
          <a:lstStyle/>
          <a:p>
            <a:r>
              <a:rPr lang="en-US" dirty="0"/>
              <a:t>An EBVC Algorithm</a:t>
            </a:r>
          </a:p>
        </p:txBody>
      </p:sp>
      <p:sp>
        <p:nvSpPr>
          <p:cNvPr id="3" name="Slide Number Placeholder 2">
            <a:extLst>
              <a:ext uri="{FF2B5EF4-FFF2-40B4-BE49-F238E27FC236}">
                <a16:creationId xmlns:a16="http://schemas.microsoft.com/office/drawing/2014/main" id="{869C6E2B-1143-6CDB-8BC5-4F56BB2B2E2C}"/>
              </a:ext>
            </a:extLst>
          </p:cNvPr>
          <p:cNvSpPr>
            <a:spLocks noGrp="1"/>
          </p:cNvSpPr>
          <p:nvPr>
            <p:ph type="sldNum" sz="quarter" idx="10"/>
          </p:nvPr>
        </p:nvSpPr>
        <p:spPr/>
        <p:txBody>
          <a:bodyPr/>
          <a:lstStyle/>
          <a:p>
            <a:fld id="{4FAB73BC-B049-4115-A692-8D63A059BFB8}" type="slidenum">
              <a:rPr lang="en-US" smtClean="0"/>
              <a:pPr/>
              <a:t>12</a:t>
            </a:fld>
            <a:endParaRPr lang="en-US" dirty="0"/>
          </a:p>
        </p:txBody>
      </p:sp>
      <p:sp>
        <p:nvSpPr>
          <p:cNvPr id="4" name="Content Placeholder 3">
            <a:extLst>
              <a:ext uri="{FF2B5EF4-FFF2-40B4-BE49-F238E27FC236}">
                <a16:creationId xmlns:a16="http://schemas.microsoft.com/office/drawing/2014/main" id="{F04204D7-720B-6BB1-7877-6688E220528E}"/>
              </a:ext>
            </a:extLst>
          </p:cNvPr>
          <p:cNvSpPr>
            <a:spLocks noGrp="1"/>
          </p:cNvSpPr>
          <p:nvPr>
            <p:ph sz="quarter" idx="11"/>
          </p:nvPr>
        </p:nvSpPr>
        <p:spPr>
          <a:xfrm>
            <a:off x="647700" y="1409699"/>
            <a:ext cx="11049000" cy="5187043"/>
          </a:xfrm>
        </p:spPr>
        <p:txBody>
          <a:bodyPr/>
          <a:lstStyle/>
          <a:p>
            <a:r>
              <a:rPr lang="en-US" dirty="0"/>
              <a:t>Regardless of topology (restricted to low-order), edges are unique</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Therefore, the topology over which we loop is the edge2 with “L” and “R” nodes, respectively, and the single nodal </a:t>
            </a:r>
          </a:p>
          <a:p>
            <a:endParaRPr lang="en-US" dirty="0"/>
          </a:p>
        </p:txBody>
      </p:sp>
      <p:pic>
        <p:nvPicPr>
          <p:cNvPr id="5" name="Picture 4">
            <a:extLst>
              <a:ext uri="{FF2B5EF4-FFF2-40B4-BE49-F238E27FC236}">
                <a16:creationId xmlns:a16="http://schemas.microsoft.com/office/drawing/2014/main" id="{03AB7994-B483-3D59-242E-2C44A60A3DC2}"/>
              </a:ext>
            </a:extLst>
          </p:cNvPr>
          <p:cNvPicPr>
            <a:picLocks noChangeAspect="1"/>
          </p:cNvPicPr>
          <p:nvPr/>
        </p:nvPicPr>
        <p:blipFill rotWithShape="1">
          <a:blip r:embed="rId2">
            <a:extLst>
              <a:ext uri="{28A0092B-C50C-407E-A947-70E740481C1C}">
                <a14:useLocalDpi xmlns:a14="http://schemas.microsoft.com/office/drawing/2010/main" val="0"/>
              </a:ext>
            </a:extLst>
          </a:blip>
          <a:srcRect t="18535"/>
          <a:stretch/>
        </p:blipFill>
        <p:spPr>
          <a:xfrm>
            <a:off x="171357" y="2124957"/>
            <a:ext cx="8608423" cy="2608086"/>
          </a:xfrm>
          <a:prstGeom prst="rect">
            <a:avLst/>
          </a:prstGeom>
        </p:spPr>
      </p:pic>
      <p:sp>
        <p:nvSpPr>
          <p:cNvPr id="6" name="&quot;No&quot; Symbol 5">
            <a:extLst>
              <a:ext uri="{FF2B5EF4-FFF2-40B4-BE49-F238E27FC236}">
                <a16:creationId xmlns:a16="http://schemas.microsoft.com/office/drawing/2014/main" id="{46F332EA-8076-2CEB-33A9-7DE2811783C8}"/>
              </a:ext>
            </a:extLst>
          </p:cNvPr>
          <p:cNvSpPr/>
          <p:nvPr/>
        </p:nvSpPr>
        <p:spPr>
          <a:xfrm>
            <a:off x="2492680" y="2079320"/>
            <a:ext cx="1628383" cy="1565754"/>
          </a:xfrm>
          <a:prstGeom prst="noSmoking">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600423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58FE9D-909B-93EF-7C48-BF1F01A7FFAD}"/>
              </a:ext>
            </a:extLst>
          </p:cNvPr>
          <p:cNvSpPr>
            <a:spLocks noGrp="1"/>
          </p:cNvSpPr>
          <p:nvPr>
            <p:ph type="title"/>
          </p:nvPr>
        </p:nvSpPr>
        <p:spPr/>
        <p:txBody>
          <a:bodyPr>
            <a:normAutofit/>
          </a:bodyPr>
          <a:lstStyle/>
          <a:p>
            <a:r>
              <a:rPr lang="en-US" dirty="0"/>
              <a:t>EBVC Sample Code: Diffusion</a:t>
            </a:r>
          </a:p>
        </p:txBody>
      </p:sp>
      <p:sp>
        <p:nvSpPr>
          <p:cNvPr id="3" name="Slide Number Placeholder 2">
            <a:extLst>
              <a:ext uri="{FF2B5EF4-FFF2-40B4-BE49-F238E27FC236}">
                <a16:creationId xmlns:a16="http://schemas.microsoft.com/office/drawing/2014/main" id="{3A15012A-7234-6BB2-5D02-F2625AD86F6D}"/>
              </a:ext>
            </a:extLst>
          </p:cNvPr>
          <p:cNvSpPr>
            <a:spLocks noGrp="1"/>
          </p:cNvSpPr>
          <p:nvPr>
            <p:ph type="sldNum" sz="quarter" idx="10"/>
          </p:nvPr>
        </p:nvSpPr>
        <p:spPr/>
        <p:txBody>
          <a:bodyPr/>
          <a:lstStyle/>
          <a:p>
            <a:fld id="{4FAB73BC-B049-4115-A692-8D63A059BFB8}" type="slidenum">
              <a:rPr lang="en-US" smtClean="0"/>
              <a:pPr/>
              <a:t>13</a:t>
            </a:fld>
            <a:endParaRPr lang="en-US" dirty="0"/>
          </a:p>
        </p:txBody>
      </p:sp>
      <p:sp>
        <p:nvSpPr>
          <p:cNvPr id="5" name="TextBox 4">
            <a:extLst>
              <a:ext uri="{FF2B5EF4-FFF2-40B4-BE49-F238E27FC236}">
                <a16:creationId xmlns:a16="http://schemas.microsoft.com/office/drawing/2014/main" id="{9EF0918E-6585-95FD-F5A1-D8FA6F951F50}"/>
              </a:ext>
            </a:extLst>
          </p:cNvPr>
          <p:cNvSpPr txBox="1"/>
          <p:nvPr/>
        </p:nvSpPr>
        <p:spPr>
          <a:xfrm>
            <a:off x="487466" y="1044473"/>
            <a:ext cx="7842211" cy="5693866"/>
          </a:xfrm>
          <a:prstGeom prst="rect">
            <a:avLst/>
          </a:prstGeom>
          <a:noFill/>
        </p:spPr>
        <p:txBody>
          <a:bodyPr wrap="none" rtlCol="0">
            <a:spAutoFit/>
          </a:bodyPr>
          <a:lstStyle/>
          <a:p>
            <a:r>
              <a:rPr lang="en-US" sz="1400" dirty="0">
                <a:latin typeface="Courier" pitchFamily="2" charset="0"/>
              </a:rPr>
              <a:t> for ( </a:t>
            </a:r>
            <a:r>
              <a:rPr lang="en-US" sz="1400" dirty="0" err="1">
                <a:latin typeface="Courier" pitchFamily="2" charset="0"/>
              </a:rPr>
              <a:t>stk</a:t>
            </a:r>
            <a:r>
              <a:rPr lang="en-US" sz="1400" dirty="0">
                <a:latin typeface="Courier" pitchFamily="2" charset="0"/>
              </a:rPr>
              <a:t>::mesh::Bucket::</a:t>
            </a:r>
            <a:r>
              <a:rPr lang="en-US" sz="1400" dirty="0" err="1">
                <a:latin typeface="Courier" pitchFamily="2" charset="0"/>
              </a:rPr>
              <a:t>size_type</a:t>
            </a:r>
            <a:r>
              <a:rPr lang="en-US" sz="1400" dirty="0">
                <a:latin typeface="Courier" pitchFamily="2" charset="0"/>
              </a:rPr>
              <a:t> k = 0 ; k &lt; length ; ++k ) {</a:t>
            </a:r>
          </a:p>
          <a:p>
            <a:endParaRPr lang="en-US" sz="1400" dirty="0">
              <a:latin typeface="Courier" pitchFamily="2" charset="0"/>
            </a:endParaRPr>
          </a:p>
          <a:p>
            <a:r>
              <a:rPr lang="en-US" sz="1400" dirty="0">
                <a:latin typeface="Courier" pitchFamily="2" charset="0"/>
              </a:rPr>
              <a:t>      // get edge</a:t>
            </a:r>
          </a:p>
          <a:p>
            <a:r>
              <a:rPr lang="en-US" sz="1400" dirty="0">
                <a:latin typeface="Courier" pitchFamily="2" charset="0"/>
              </a:rPr>
              <a:t>      </a:t>
            </a:r>
            <a:r>
              <a:rPr lang="en-US" sz="1400" dirty="0" err="1">
                <a:latin typeface="Courier" pitchFamily="2" charset="0"/>
              </a:rPr>
              <a:t>stk</a:t>
            </a:r>
            <a:r>
              <a:rPr lang="en-US" sz="1400" dirty="0">
                <a:latin typeface="Courier" pitchFamily="2" charset="0"/>
              </a:rPr>
              <a:t>::mesh::Entity edge = b[k];</a:t>
            </a:r>
          </a:p>
          <a:p>
            <a:endParaRPr lang="en-US" sz="1400" dirty="0">
              <a:latin typeface="Courier" pitchFamily="2" charset="0"/>
            </a:endParaRPr>
          </a:p>
          <a:p>
            <a:r>
              <a:rPr lang="en-US" sz="1400" dirty="0">
                <a:latin typeface="Courier" pitchFamily="2" charset="0"/>
              </a:rPr>
              <a:t>      // left and right nodes</a:t>
            </a:r>
          </a:p>
          <a:p>
            <a:r>
              <a:rPr lang="en-US" sz="1400" dirty="0">
                <a:latin typeface="Courier" pitchFamily="2" charset="0"/>
              </a:rPr>
              <a:t>      </a:t>
            </a:r>
            <a:r>
              <a:rPr lang="en-US" sz="1400" dirty="0" err="1">
                <a:latin typeface="Courier" pitchFamily="2" charset="0"/>
              </a:rPr>
              <a:t>stk</a:t>
            </a:r>
            <a:r>
              <a:rPr lang="en-US" sz="1400" dirty="0">
                <a:latin typeface="Courier" pitchFamily="2" charset="0"/>
              </a:rPr>
              <a:t>::mesh::Entity </a:t>
            </a:r>
            <a:r>
              <a:rPr lang="en-US" sz="1400" dirty="0" err="1">
                <a:latin typeface="Courier" pitchFamily="2" charset="0"/>
              </a:rPr>
              <a:t>nodeL</a:t>
            </a:r>
            <a:r>
              <a:rPr lang="en-US" sz="1400" dirty="0">
                <a:latin typeface="Courier" pitchFamily="2" charset="0"/>
              </a:rPr>
              <a:t> = </a:t>
            </a:r>
            <a:r>
              <a:rPr lang="en-US" sz="1400" dirty="0" err="1">
                <a:latin typeface="Courier" pitchFamily="2" charset="0"/>
              </a:rPr>
              <a:t>edge.edge_node_rels</a:t>
            </a:r>
            <a:r>
              <a:rPr lang="en-US" sz="1400" dirty="0">
                <a:latin typeface="Courier" pitchFamily="2" charset="0"/>
              </a:rPr>
              <a:t>[0];</a:t>
            </a:r>
          </a:p>
          <a:p>
            <a:r>
              <a:rPr lang="en-US" sz="1400" dirty="0">
                <a:latin typeface="Courier" pitchFamily="2" charset="0"/>
              </a:rPr>
              <a:t>      </a:t>
            </a:r>
            <a:r>
              <a:rPr lang="en-US" sz="1400" dirty="0" err="1">
                <a:latin typeface="Courier" pitchFamily="2" charset="0"/>
              </a:rPr>
              <a:t>stk</a:t>
            </a:r>
            <a:r>
              <a:rPr lang="en-US" sz="1400" dirty="0">
                <a:latin typeface="Courier" pitchFamily="2" charset="0"/>
              </a:rPr>
              <a:t>::mesh::Entity </a:t>
            </a:r>
            <a:r>
              <a:rPr lang="en-US" sz="1400" dirty="0" err="1">
                <a:latin typeface="Courier" pitchFamily="2" charset="0"/>
              </a:rPr>
              <a:t>nodeR</a:t>
            </a:r>
            <a:r>
              <a:rPr lang="en-US" sz="1400" dirty="0">
                <a:latin typeface="Courier" pitchFamily="2" charset="0"/>
              </a:rPr>
              <a:t> = </a:t>
            </a:r>
            <a:r>
              <a:rPr lang="en-US" sz="1400" dirty="0" err="1">
                <a:latin typeface="Courier" pitchFamily="2" charset="0"/>
              </a:rPr>
              <a:t>edge.edge_node_rels</a:t>
            </a:r>
            <a:r>
              <a:rPr lang="en-US" sz="1400" dirty="0">
                <a:latin typeface="Courier" pitchFamily="2" charset="0"/>
              </a:rPr>
              <a:t>[1];</a:t>
            </a:r>
          </a:p>
          <a:p>
            <a:endParaRPr lang="en-US" sz="1400" dirty="0">
              <a:latin typeface="Courier" pitchFamily="2" charset="0"/>
            </a:endParaRPr>
          </a:p>
          <a:p>
            <a:r>
              <a:rPr lang="en-US" sz="1400" dirty="0">
                <a:latin typeface="Courier" pitchFamily="2" charset="0"/>
              </a:rPr>
              <a:t>      </a:t>
            </a:r>
            <a:r>
              <a:rPr lang="en-US" sz="1400" dirty="0" err="1">
                <a:latin typeface="Courier" pitchFamily="2" charset="0"/>
              </a:rPr>
              <a:t>const</a:t>
            </a:r>
            <a:r>
              <a:rPr lang="en-US" sz="1400" dirty="0">
                <a:latin typeface="Courier" pitchFamily="2" charset="0"/>
              </a:rPr>
              <a:t> double </a:t>
            </a:r>
            <a:r>
              <a:rPr lang="en-US" sz="1400" dirty="0" err="1">
                <a:latin typeface="Courier" pitchFamily="2" charset="0"/>
              </a:rPr>
              <a:t>viscIp</a:t>
            </a:r>
            <a:r>
              <a:rPr lang="en-US" sz="1400" dirty="0">
                <a:latin typeface="Courier" pitchFamily="2" charset="0"/>
              </a:rPr>
              <a:t> = 0.5*(</a:t>
            </a:r>
            <a:r>
              <a:rPr lang="en-US" sz="1400" dirty="0" err="1">
                <a:latin typeface="Courier" pitchFamily="2" charset="0"/>
              </a:rPr>
              <a:t>diffFluxCoeffL</a:t>
            </a:r>
            <a:r>
              <a:rPr lang="en-US" sz="1400" dirty="0">
                <a:latin typeface="Courier" pitchFamily="2" charset="0"/>
              </a:rPr>
              <a:t> + </a:t>
            </a:r>
            <a:r>
              <a:rPr lang="en-US" sz="1400" dirty="0" err="1">
                <a:latin typeface="Courier" pitchFamily="2" charset="0"/>
              </a:rPr>
              <a:t>diffFluxCoeffR</a:t>
            </a:r>
            <a:r>
              <a:rPr lang="en-US" sz="1400" dirty="0">
                <a:latin typeface="Courier" pitchFamily="2" charset="0"/>
              </a:rPr>
              <a:t>);</a:t>
            </a:r>
          </a:p>
          <a:p>
            <a:r>
              <a:rPr lang="en-US" sz="1400" dirty="0">
                <a:latin typeface="Courier" pitchFamily="2" charset="0"/>
              </a:rPr>
              <a:t>	  </a:t>
            </a:r>
            <a:r>
              <a:rPr lang="en-US" sz="1400" dirty="0" err="1">
                <a:latin typeface="Courier" pitchFamily="2" charset="0"/>
              </a:rPr>
              <a:t>const</a:t>
            </a:r>
            <a:r>
              <a:rPr lang="en-US" sz="1400" dirty="0">
                <a:latin typeface="Courier" pitchFamily="2" charset="0"/>
              </a:rPr>
              <a:t> double qNp1L = *</a:t>
            </a:r>
            <a:r>
              <a:rPr lang="en-US" sz="1400" dirty="0" err="1">
                <a:latin typeface="Courier" pitchFamily="2" charset="0"/>
              </a:rPr>
              <a:t>stk</a:t>
            </a:r>
            <a:r>
              <a:rPr lang="en-US" sz="1400" dirty="0">
                <a:latin typeface="Courier" pitchFamily="2" charset="0"/>
              </a:rPr>
              <a:t>::mesh::</a:t>
            </a:r>
            <a:r>
              <a:rPr lang="en-US" sz="1400" dirty="0" err="1">
                <a:latin typeface="Courier" pitchFamily="2" charset="0"/>
              </a:rPr>
              <a:t>field_data</a:t>
            </a:r>
            <a:r>
              <a:rPr lang="en-US" sz="1400" dirty="0">
                <a:latin typeface="Courier" pitchFamily="2" charset="0"/>
              </a:rPr>
              <a:t>( scalarQNp1, </a:t>
            </a:r>
            <a:r>
              <a:rPr lang="en-US" sz="1400" dirty="0" err="1">
                <a:latin typeface="Courier" pitchFamily="2" charset="0"/>
              </a:rPr>
              <a:t>nodeL</a:t>
            </a:r>
            <a:r>
              <a:rPr lang="en-US" sz="1400" dirty="0">
                <a:latin typeface="Courier" pitchFamily="2" charset="0"/>
              </a:rPr>
              <a:t> );</a:t>
            </a:r>
          </a:p>
          <a:p>
            <a:r>
              <a:rPr lang="en-US" sz="1400" dirty="0">
                <a:latin typeface="Courier" pitchFamily="2" charset="0"/>
              </a:rPr>
              <a:t>      </a:t>
            </a:r>
            <a:r>
              <a:rPr lang="en-US" sz="1400" dirty="0" err="1">
                <a:latin typeface="Courier" pitchFamily="2" charset="0"/>
              </a:rPr>
              <a:t>const</a:t>
            </a:r>
            <a:r>
              <a:rPr lang="en-US" sz="1400" dirty="0">
                <a:latin typeface="Courier" pitchFamily="2" charset="0"/>
              </a:rPr>
              <a:t> double qNp1R = *</a:t>
            </a:r>
            <a:r>
              <a:rPr lang="en-US" sz="1400" dirty="0" err="1">
                <a:latin typeface="Courier" pitchFamily="2" charset="0"/>
              </a:rPr>
              <a:t>stk</a:t>
            </a:r>
            <a:r>
              <a:rPr lang="en-US" sz="1400" dirty="0">
                <a:latin typeface="Courier" pitchFamily="2" charset="0"/>
              </a:rPr>
              <a:t>::mesh::</a:t>
            </a:r>
            <a:r>
              <a:rPr lang="en-US" sz="1400" dirty="0" err="1">
                <a:latin typeface="Courier" pitchFamily="2" charset="0"/>
              </a:rPr>
              <a:t>field_data</a:t>
            </a:r>
            <a:r>
              <a:rPr lang="en-US" sz="1400" dirty="0">
                <a:latin typeface="Courier" pitchFamily="2" charset="0"/>
              </a:rPr>
              <a:t>( scalarQNp1, </a:t>
            </a:r>
            <a:r>
              <a:rPr lang="en-US" sz="1400" dirty="0" err="1">
                <a:latin typeface="Courier" pitchFamily="2" charset="0"/>
              </a:rPr>
              <a:t>nodeR</a:t>
            </a:r>
            <a:r>
              <a:rPr lang="en-US" sz="1400" dirty="0">
                <a:latin typeface="Courier" pitchFamily="2" charset="0"/>
              </a:rPr>
              <a:t> );</a:t>
            </a:r>
          </a:p>
          <a:p>
            <a:endParaRPr lang="en-US" sz="1400" dirty="0">
              <a:latin typeface="Courier" pitchFamily="2" charset="0"/>
            </a:endParaRPr>
          </a:p>
          <a:p>
            <a:r>
              <a:rPr lang="en-US" sz="1400" dirty="0">
                <a:latin typeface="Courier" pitchFamily="2" charset="0"/>
              </a:rPr>
              <a:t>      double </a:t>
            </a:r>
            <a:r>
              <a:rPr lang="en-US" sz="1400" dirty="0" err="1">
                <a:latin typeface="Courier" pitchFamily="2" charset="0"/>
              </a:rPr>
              <a:t>lhsfac</a:t>
            </a:r>
            <a:r>
              <a:rPr lang="en-US" sz="1400" dirty="0">
                <a:latin typeface="Courier" pitchFamily="2" charset="0"/>
              </a:rPr>
              <a:t> = -</a:t>
            </a:r>
            <a:r>
              <a:rPr lang="en-US" sz="1400" dirty="0" err="1">
                <a:latin typeface="Courier" pitchFamily="2" charset="0"/>
              </a:rPr>
              <a:t>viscIp</a:t>
            </a:r>
            <a:r>
              <a:rPr lang="en-US" sz="1400" dirty="0">
                <a:latin typeface="Courier" pitchFamily="2" charset="0"/>
              </a:rPr>
              <a:t>*</a:t>
            </a:r>
            <a:r>
              <a:rPr lang="en-US" sz="1400" dirty="0" err="1">
                <a:latin typeface="Courier" pitchFamily="2" charset="0"/>
              </a:rPr>
              <a:t>asq</a:t>
            </a:r>
            <a:r>
              <a:rPr lang="en-US" sz="1400" dirty="0">
                <a:latin typeface="Courier" pitchFamily="2" charset="0"/>
              </a:rPr>
              <a:t>*</a:t>
            </a:r>
            <a:r>
              <a:rPr lang="en-US" sz="1400" dirty="0" err="1">
                <a:latin typeface="Courier" pitchFamily="2" charset="0"/>
              </a:rPr>
              <a:t>inv_axdx</a:t>
            </a:r>
            <a:r>
              <a:rPr lang="en-US" sz="1400" dirty="0">
                <a:latin typeface="Courier" pitchFamily="2" charset="0"/>
              </a:rPr>
              <a:t>;</a:t>
            </a:r>
          </a:p>
          <a:p>
            <a:r>
              <a:rPr lang="en-US" sz="1400" dirty="0">
                <a:latin typeface="Courier" pitchFamily="2" charset="0"/>
              </a:rPr>
              <a:t>      double </a:t>
            </a:r>
            <a:r>
              <a:rPr lang="en-US" sz="1400" dirty="0" err="1">
                <a:latin typeface="Courier" pitchFamily="2" charset="0"/>
              </a:rPr>
              <a:t>diffFlux</a:t>
            </a:r>
            <a:r>
              <a:rPr lang="en-US" sz="1400" dirty="0">
                <a:latin typeface="Courier" pitchFamily="2" charset="0"/>
              </a:rPr>
              <a:t> = </a:t>
            </a:r>
            <a:r>
              <a:rPr lang="en-US" sz="1400" dirty="0" err="1">
                <a:latin typeface="Courier" pitchFamily="2" charset="0"/>
              </a:rPr>
              <a:t>lhsfac</a:t>
            </a:r>
            <a:r>
              <a:rPr lang="en-US" sz="1400" dirty="0">
                <a:latin typeface="Courier" pitchFamily="2" charset="0"/>
              </a:rPr>
              <a:t>*(qNp1R - qNp1L) + </a:t>
            </a:r>
            <a:r>
              <a:rPr lang="en-US" sz="1400" dirty="0" err="1">
                <a:latin typeface="Courier" pitchFamily="2" charset="0"/>
              </a:rPr>
              <a:t>nonOrth</a:t>
            </a:r>
            <a:r>
              <a:rPr lang="en-US" sz="1400" dirty="0">
                <a:latin typeface="Courier" pitchFamily="2" charset="0"/>
              </a:rPr>
              <a:t>;</a:t>
            </a:r>
          </a:p>
          <a:p>
            <a:endParaRPr lang="en-US" sz="1400" dirty="0">
              <a:latin typeface="Courier" pitchFamily="2" charset="0"/>
            </a:endParaRPr>
          </a:p>
          <a:p>
            <a:r>
              <a:rPr lang="en-US" sz="1400" dirty="0">
                <a:latin typeface="Courier" pitchFamily="2" charset="0"/>
              </a:rPr>
              <a:t>      // first left</a:t>
            </a:r>
          </a:p>
          <a:p>
            <a:r>
              <a:rPr lang="en-US" sz="1400" dirty="0">
                <a:latin typeface="Courier" pitchFamily="2" charset="0"/>
              </a:rPr>
              <a:t>      </a:t>
            </a:r>
            <a:r>
              <a:rPr lang="en-US" sz="1400" dirty="0" err="1">
                <a:latin typeface="Courier" pitchFamily="2" charset="0"/>
              </a:rPr>
              <a:t>p_lhs</a:t>
            </a:r>
            <a:r>
              <a:rPr lang="en-US" sz="1400" dirty="0">
                <a:latin typeface="Courier" pitchFamily="2" charset="0"/>
              </a:rPr>
              <a:t>[0] = -</a:t>
            </a:r>
            <a:r>
              <a:rPr lang="en-US" sz="1400" dirty="0" err="1">
                <a:latin typeface="Courier" pitchFamily="2" charset="0"/>
              </a:rPr>
              <a:t>lhsfac</a:t>
            </a:r>
            <a:r>
              <a:rPr lang="en-US" sz="1400" dirty="0">
                <a:latin typeface="Courier" pitchFamily="2" charset="0"/>
              </a:rPr>
              <a:t>;</a:t>
            </a:r>
          </a:p>
          <a:p>
            <a:r>
              <a:rPr lang="en-US" sz="1400" dirty="0">
                <a:latin typeface="Courier" pitchFamily="2" charset="0"/>
              </a:rPr>
              <a:t>      </a:t>
            </a:r>
            <a:r>
              <a:rPr lang="en-US" sz="1400" dirty="0" err="1">
                <a:latin typeface="Courier" pitchFamily="2" charset="0"/>
              </a:rPr>
              <a:t>p_lhs</a:t>
            </a:r>
            <a:r>
              <a:rPr lang="en-US" sz="1400" dirty="0">
                <a:latin typeface="Courier" pitchFamily="2" charset="0"/>
              </a:rPr>
              <a:t>[1] = +</a:t>
            </a:r>
            <a:r>
              <a:rPr lang="en-US" sz="1400" dirty="0" err="1">
                <a:latin typeface="Courier" pitchFamily="2" charset="0"/>
              </a:rPr>
              <a:t>lhsfac</a:t>
            </a:r>
            <a:r>
              <a:rPr lang="en-US" sz="1400" dirty="0">
                <a:latin typeface="Courier" pitchFamily="2" charset="0"/>
              </a:rPr>
              <a:t>;</a:t>
            </a:r>
          </a:p>
          <a:p>
            <a:r>
              <a:rPr lang="en-US" sz="1400" dirty="0">
                <a:latin typeface="Courier" pitchFamily="2" charset="0"/>
              </a:rPr>
              <a:t>      </a:t>
            </a:r>
            <a:r>
              <a:rPr lang="en-US" sz="1400" dirty="0" err="1">
                <a:latin typeface="Courier" pitchFamily="2" charset="0"/>
              </a:rPr>
              <a:t>p_rhs</a:t>
            </a:r>
            <a:r>
              <a:rPr lang="en-US" sz="1400" dirty="0">
                <a:latin typeface="Courier" pitchFamily="2" charset="0"/>
              </a:rPr>
              <a:t>[0] = -</a:t>
            </a:r>
            <a:r>
              <a:rPr lang="en-US" sz="1400" dirty="0" err="1">
                <a:latin typeface="Courier" pitchFamily="2" charset="0"/>
              </a:rPr>
              <a:t>diffFlux</a:t>
            </a:r>
            <a:r>
              <a:rPr lang="en-US" sz="1400" dirty="0">
                <a:latin typeface="Courier" pitchFamily="2" charset="0"/>
              </a:rPr>
              <a:t>;</a:t>
            </a:r>
          </a:p>
          <a:p>
            <a:endParaRPr lang="en-US" sz="1400" dirty="0">
              <a:latin typeface="Courier" pitchFamily="2" charset="0"/>
            </a:endParaRPr>
          </a:p>
          <a:p>
            <a:r>
              <a:rPr lang="en-US" sz="1400" dirty="0">
                <a:latin typeface="Courier" pitchFamily="2" charset="0"/>
              </a:rPr>
              <a:t>      // now right</a:t>
            </a:r>
          </a:p>
          <a:p>
            <a:r>
              <a:rPr lang="en-US" sz="1400" dirty="0">
                <a:latin typeface="Courier" pitchFamily="2" charset="0"/>
              </a:rPr>
              <a:t>      </a:t>
            </a:r>
            <a:r>
              <a:rPr lang="en-US" sz="1400" dirty="0" err="1">
                <a:latin typeface="Courier" pitchFamily="2" charset="0"/>
              </a:rPr>
              <a:t>p_lhs</a:t>
            </a:r>
            <a:r>
              <a:rPr lang="en-US" sz="1400" dirty="0">
                <a:latin typeface="Courier" pitchFamily="2" charset="0"/>
              </a:rPr>
              <a:t>[2] = +</a:t>
            </a:r>
            <a:r>
              <a:rPr lang="en-US" sz="1400" dirty="0" err="1">
                <a:latin typeface="Courier" pitchFamily="2" charset="0"/>
              </a:rPr>
              <a:t>lhsfac</a:t>
            </a:r>
            <a:r>
              <a:rPr lang="en-US" sz="1400" dirty="0">
                <a:latin typeface="Courier" pitchFamily="2" charset="0"/>
              </a:rPr>
              <a:t>;</a:t>
            </a:r>
          </a:p>
          <a:p>
            <a:r>
              <a:rPr lang="en-US" sz="1400" dirty="0">
                <a:latin typeface="Courier" pitchFamily="2" charset="0"/>
              </a:rPr>
              <a:t>      </a:t>
            </a:r>
            <a:r>
              <a:rPr lang="en-US" sz="1400" dirty="0" err="1">
                <a:latin typeface="Courier" pitchFamily="2" charset="0"/>
              </a:rPr>
              <a:t>p_lhs</a:t>
            </a:r>
            <a:r>
              <a:rPr lang="en-US" sz="1400" dirty="0">
                <a:latin typeface="Courier" pitchFamily="2" charset="0"/>
              </a:rPr>
              <a:t>[3] = -</a:t>
            </a:r>
            <a:r>
              <a:rPr lang="en-US" sz="1400" dirty="0" err="1">
                <a:latin typeface="Courier" pitchFamily="2" charset="0"/>
              </a:rPr>
              <a:t>lhsfac</a:t>
            </a:r>
            <a:r>
              <a:rPr lang="en-US" sz="1400" dirty="0">
                <a:latin typeface="Courier" pitchFamily="2" charset="0"/>
              </a:rPr>
              <a:t>;</a:t>
            </a:r>
          </a:p>
          <a:p>
            <a:r>
              <a:rPr lang="en-US" sz="1400" dirty="0">
                <a:latin typeface="Courier" pitchFamily="2" charset="0"/>
              </a:rPr>
              <a:t>      </a:t>
            </a:r>
            <a:r>
              <a:rPr lang="en-US" sz="1400" dirty="0" err="1">
                <a:latin typeface="Courier" pitchFamily="2" charset="0"/>
              </a:rPr>
              <a:t>p_rhs</a:t>
            </a:r>
            <a:r>
              <a:rPr lang="en-US" sz="1400" dirty="0">
                <a:latin typeface="Courier" pitchFamily="2" charset="0"/>
              </a:rPr>
              <a:t>[1] = </a:t>
            </a:r>
            <a:r>
              <a:rPr lang="en-US" sz="1400" dirty="0" err="1">
                <a:latin typeface="Courier" pitchFamily="2" charset="0"/>
              </a:rPr>
              <a:t>diffFlux</a:t>
            </a:r>
            <a:r>
              <a:rPr lang="en-US" sz="1400" dirty="0">
                <a:latin typeface="Courier" pitchFamily="2" charset="0"/>
              </a:rPr>
              <a:t>;</a:t>
            </a:r>
          </a:p>
          <a:p>
            <a:r>
              <a:rPr lang="en-US" sz="1400" dirty="0">
                <a:latin typeface="Courier" pitchFamily="2" charset="0"/>
              </a:rPr>
              <a:t>}</a:t>
            </a:r>
          </a:p>
        </p:txBody>
      </p:sp>
      <p:cxnSp>
        <p:nvCxnSpPr>
          <p:cNvPr id="16" name="Straight Connector 15">
            <a:extLst>
              <a:ext uri="{FF2B5EF4-FFF2-40B4-BE49-F238E27FC236}">
                <a16:creationId xmlns:a16="http://schemas.microsoft.com/office/drawing/2014/main" id="{0F347E8C-9F24-941B-6B1A-1B874358C640}"/>
              </a:ext>
            </a:extLst>
          </p:cNvPr>
          <p:cNvCxnSpPr/>
          <p:nvPr/>
        </p:nvCxnSpPr>
        <p:spPr>
          <a:xfrm>
            <a:off x="6534628" y="5644611"/>
            <a:ext cx="2542783"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69CBA29C-874D-E28A-6F29-7AA0F0B882A0}"/>
              </a:ext>
            </a:extLst>
          </p:cNvPr>
          <p:cNvSpPr/>
          <p:nvPr/>
        </p:nvSpPr>
        <p:spPr>
          <a:xfrm>
            <a:off x="6396841" y="5535867"/>
            <a:ext cx="225469" cy="22546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Box 17">
            <a:extLst>
              <a:ext uri="{FF2B5EF4-FFF2-40B4-BE49-F238E27FC236}">
                <a16:creationId xmlns:a16="http://schemas.microsoft.com/office/drawing/2014/main" id="{D725818B-4680-1B1F-DD5B-F4EB8C9D9C19}"/>
              </a:ext>
            </a:extLst>
          </p:cNvPr>
          <p:cNvSpPr txBox="1"/>
          <p:nvPr/>
        </p:nvSpPr>
        <p:spPr>
          <a:xfrm>
            <a:off x="7580213" y="5444195"/>
            <a:ext cx="300082" cy="369332"/>
          </a:xfrm>
          <a:prstGeom prst="rect">
            <a:avLst/>
          </a:prstGeom>
          <a:noFill/>
        </p:spPr>
        <p:txBody>
          <a:bodyPr wrap="none" rtlCol="0">
            <a:spAutoFit/>
          </a:bodyPr>
          <a:lstStyle/>
          <a:p>
            <a:r>
              <a:rPr lang="en-US" dirty="0"/>
              <a:t>x</a:t>
            </a:r>
          </a:p>
        </p:txBody>
      </p:sp>
      <p:sp>
        <p:nvSpPr>
          <p:cNvPr id="19" name="Oval 18">
            <a:extLst>
              <a:ext uri="{FF2B5EF4-FFF2-40B4-BE49-F238E27FC236}">
                <a16:creationId xmlns:a16="http://schemas.microsoft.com/office/drawing/2014/main" id="{04F806BB-4791-CFBE-078E-274158C90268}"/>
              </a:ext>
            </a:extLst>
          </p:cNvPr>
          <p:cNvSpPr/>
          <p:nvPr/>
        </p:nvSpPr>
        <p:spPr>
          <a:xfrm>
            <a:off x="8941707" y="5563007"/>
            <a:ext cx="225469" cy="22546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19">
            <a:extLst>
              <a:ext uri="{FF2B5EF4-FFF2-40B4-BE49-F238E27FC236}">
                <a16:creationId xmlns:a16="http://schemas.microsoft.com/office/drawing/2014/main" id="{27948BF3-C4C3-91E3-B4E4-F035FD394F23}"/>
              </a:ext>
            </a:extLst>
          </p:cNvPr>
          <p:cNvSpPr txBox="1"/>
          <p:nvPr/>
        </p:nvSpPr>
        <p:spPr>
          <a:xfrm>
            <a:off x="6320624" y="5036241"/>
            <a:ext cx="301686" cy="369332"/>
          </a:xfrm>
          <a:prstGeom prst="rect">
            <a:avLst/>
          </a:prstGeom>
          <a:noFill/>
        </p:spPr>
        <p:txBody>
          <a:bodyPr wrap="none" rtlCol="0">
            <a:spAutoFit/>
          </a:bodyPr>
          <a:lstStyle/>
          <a:p>
            <a:r>
              <a:rPr lang="en-US" dirty="0"/>
              <a:t>L</a:t>
            </a:r>
          </a:p>
        </p:txBody>
      </p:sp>
      <p:sp>
        <p:nvSpPr>
          <p:cNvPr id="21" name="TextBox 20">
            <a:extLst>
              <a:ext uri="{FF2B5EF4-FFF2-40B4-BE49-F238E27FC236}">
                <a16:creationId xmlns:a16="http://schemas.microsoft.com/office/drawing/2014/main" id="{34743A35-76A8-867E-259B-07E73B646025}"/>
              </a:ext>
            </a:extLst>
          </p:cNvPr>
          <p:cNvSpPr txBox="1"/>
          <p:nvPr/>
        </p:nvSpPr>
        <p:spPr>
          <a:xfrm>
            <a:off x="8894782" y="5049811"/>
            <a:ext cx="319318" cy="369332"/>
          </a:xfrm>
          <a:prstGeom prst="rect">
            <a:avLst/>
          </a:prstGeom>
          <a:noFill/>
        </p:spPr>
        <p:txBody>
          <a:bodyPr wrap="none" rtlCol="0">
            <a:spAutoFit/>
          </a:bodyPr>
          <a:lstStyle/>
          <a:p>
            <a:r>
              <a:rPr lang="en-US" dirty="0"/>
              <a:t>R</a:t>
            </a:r>
          </a:p>
        </p:txBody>
      </p:sp>
      <p:pic>
        <p:nvPicPr>
          <p:cNvPr id="22" name="Picture 21">
            <a:extLst>
              <a:ext uri="{FF2B5EF4-FFF2-40B4-BE49-F238E27FC236}">
                <a16:creationId xmlns:a16="http://schemas.microsoft.com/office/drawing/2014/main" id="{6DA4D9A9-5070-0AA0-AC43-48FA91AD156D}"/>
              </a:ext>
            </a:extLst>
          </p:cNvPr>
          <p:cNvPicPr>
            <a:picLocks noChangeAspect="1"/>
          </p:cNvPicPr>
          <p:nvPr/>
        </p:nvPicPr>
        <p:blipFill>
          <a:blip r:embed="rId2"/>
          <a:stretch>
            <a:fillRect/>
          </a:stretch>
        </p:blipFill>
        <p:spPr>
          <a:xfrm>
            <a:off x="4408571" y="5870079"/>
            <a:ext cx="5981700" cy="774700"/>
          </a:xfrm>
          <a:prstGeom prst="rect">
            <a:avLst/>
          </a:prstGeom>
        </p:spPr>
      </p:pic>
    </p:spTree>
    <p:extLst>
      <p:ext uri="{BB962C8B-B14F-4D97-AF65-F5344CB8AC3E}">
        <p14:creationId xmlns:p14="http://schemas.microsoft.com/office/powerpoint/2010/main" val="2902593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58FE9D-909B-93EF-7C48-BF1F01A7FFAD}"/>
              </a:ext>
            </a:extLst>
          </p:cNvPr>
          <p:cNvSpPr>
            <a:spLocks noGrp="1"/>
          </p:cNvSpPr>
          <p:nvPr>
            <p:ph type="title"/>
          </p:nvPr>
        </p:nvSpPr>
        <p:spPr/>
        <p:txBody>
          <a:bodyPr>
            <a:normAutofit/>
          </a:bodyPr>
          <a:lstStyle/>
          <a:p>
            <a:r>
              <a:rPr lang="en-US" dirty="0"/>
              <a:t>EBVC Sample Code: Time</a:t>
            </a:r>
          </a:p>
        </p:txBody>
      </p:sp>
      <p:sp>
        <p:nvSpPr>
          <p:cNvPr id="3" name="Slide Number Placeholder 2">
            <a:extLst>
              <a:ext uri="{FF2B5EF4-FFF2-40B4-BE49-F238E27FC236}">
                <a16:creationId xmlns:a16="http://schemas.microsoft.com/office/drawing/2014/main" id="{3A15012A-7234-6BB2-5D02-F2625AD86F6D}"/>
              </a:ext>
            </a:extLst>
          </p:cNvPr>
          <p:cNvSpPr>
            <a:spLocks noGrp="1"/>
          </p:cNvSpPr>
          <p:nvPr>
            <p:ph type="sldNum" sz="quarter" idx="10"/>
          </p:nvPr>
        </p:nvSpPr>
        <p:spPr/>
        <p:txBody>
          <a:bodyPr/>
          <a:lstStyle/>
          <a:p>
            <a:fld id="{4FAB73BC-B049-4115-A692-8D63A059BFB8}" type="slidenum">
              <a:rPr lang="en-US" smtClean="0"/>
              <a:pPr/>
              <a:t>14</a:t>
            </a:fld>
            <a:endParaRPr lang="en-US" dirty="0"/>
          </a:p>
        </p:txBody>
      </p:sp>
      <p:sp>
        <p:nvSpPr>
          <p:cNvPr id="5" name="TextBox 4">
            <a:extLst>
              <a:ext uri="{FF2B5EF4-FFF2-40B4-BE49-F238E27FC236}">
                <a16:creationId xmlns:a16="http://schemas.microsoft.com/office/drawing/2014/main" id="{9EF0918E-6585-95FD-F5A1-D8FA6F951F50}"/>
              </a:ext>
            </a:extLst>
          </p:cNvPr>
          <p:cNvSpPr txBox="1"/>
          <p:nvPr/>
        </p:nvSpPr>
        <p:spPr>
          <a:xfrm>
            <a:off x="487466" y="1044473"/>
            <a:ext cx="9743373" cy="4185761"/>
          </a:xfrm>
          <a:prstGeom prst="rect">
            <a:avLst/>
          </a:prstGeom>
          <a:noFill/>
        </p:spPr>
        <p:txBody>
          <a:bodyPr wrap="none" rtlCol="0">
            <a:spAutoFit/>
          </a:bodyPr>
          <a:lstStyle/>
          <a:p>
            <a:r>
              <a:rPr lang="en-US" sz="1400" dirty="0">
                <a:latin typeface="Courier" pitchFamily="2" charset="0"/>
              </a:rPr>
              <a:t>void</a:t>
            </a:r>
          </a:p>
          <a:p>
            <a:r>
              <a:rPr lang="en-US" sz="1400" dirty="0">
                <a:latin typeface="Courier" pitchFamily="2" charset="0"/>
              </a:rPr>
              <a:t>ScalarMassBDF2NodeSuppAlg::</a:t>
            </a:r>
            <a:r>
              <a:rPr lang="en-US" sz="1400" dirty="0" err="1">
                <a:latin typeface="Courier" pitchFamily="2" charset="0"/>
              </a:rPr>
              <a:t>node_execute</a:t>
            </a:r>
            <a:r>
              <a:rPr lang="en-US" sz="1400" dirty="0">
                <a:latin typeface="Courier" pitchFamily="2" charset="0"/>
              </a:rPr>
              <a:t>(</a:t>
            </a:r>
          </a:p>
          <a:p>
            <a:r>
              <a:rPr lang="en-US" sz="1400" dirty="0">
                <a:latin typeface="Courier" pitchFamily="2" charset="0"/>
              </a:rPr>
              <a:t>  double *</a:t>
            </a:r>
            <a:r>
              <a:rPr lang="en-US" sz="1400" dirty="0" err="1">
                <a:latin typeface="Courier" pitchFamily="2" charset="0"/>
              </a:rPr>
              <a:t>lhs</a:t>
            </a:r>
            <a:r>
              <a:rPr lang="en-US" sz="1400" dirty="0">
                <a:latin typeface="Courier" pitchFamily="2" charset="0"/>
              </a:rPr>
              <a:t>,</a:t>
            </a:r>
          </a:p>
          <a:p>
            <a:r>
              <a:rPr lang="en-US" sz="1400" dirty="0">
                <a:latin typeface="Courier" pitchFamily="2" charset="0"/>
              </a:rPr>
              <a:t>  double *</a:t>
            </a:r>
            <a:r>
              <a:rPr lang="en-US" sz="1400" dirty="0" err="1">
                <a:latin typeface="Courier" pitchFamily="2" charset="0"/>
              </a:rPr>
              <a:t>rhs</a:t>
            </a:r>
            <a:r>
              <a:rPr lang="en-US" sz="1400" dirty="0">
                <a:latin typeface="Courier" pitchFamily="2" charset="0"/>
              </a:rPr>
              <a:t>,</a:t>
            </a:r>
          </a:p>
          <a:p>
            <a:r>
              <a:rPr lang="en-US" sz="1400" dirty="0">
                <a:latin typeface="Courier" pitchFamily="2" charset="0"/>
              </a:rPr>
              <a:t>  </a:t>
            </a:r>
            <a:r>
              <a:rPr lang="en-US" sz="1400" dirty="0" err="1">
                <a:latin typeface="Courier" pitchFamily="2" charset="0"/>
              </a:rPr>
              <a:t>stk</a:t>
            </a:r>
            <a:r>
              <a:rPr lang="en-US" sz="1400" dirty="0">
                <a:latin typeface="Courier" pitchFamily="2" charset="0"/>
              </a:rPr>
              <a:t>::mesh::Entity node)</a:t>
            </a:r>
          </a:p>
          <a:p>
            <a:r>
              <a:rPr lang="en-US" sz="1400" dirty="0">
                <a:latin typeface="Courier" pitchFamily="2" charset="0"/>
              </a:rPr>
              <a:t>{</a:t>
            </a:r>
          </a:p>
          <a:p>
            <a:r>
              <a:rPr lang="en-US" sz="1400" dirty="0">
                <a:latin typeface="Courier" pitchFamily="2" charset="0"/>
              </a:rPr>
              <a:t>  // deal with lumped mass matrix</a:t>
            </a:r>
          </a:p>
          <a:p>
            <a:r>
              <a:rPr lang="en-US" sz="1400" dirty="0">
                <a:latin typeface="Courier" pitchFamily="2" charset="0"/>
              </a:rPr>
              <a:t>  const double qNm1       = *</a:t>
            </a:r>
            <a:r>
              <a:rPr lang="en-US" sz="1400" dirty="0" err="1">
                <a:latin typeface="Courier" pitchFamily="2" charset="0"/>
              </a:rPr>
              <a:t>stk</a:t>
            </a:r>
            <a:r>
              <a:rPr lang="en-US" sz="1400" dirty="0">
                <a:latin typeface="Courier" pitchFamily="2" charset="0"/>
              </a:rPr>
              <a:t>::mesh::</a:t>
            </a:r>
            <a:r>
              <a:rPr lang="en-US" sz="1400" dirty="0" err="1">
                <a:latin typeface="Courier" pitchFamily="2" charset="0"/>
              </a:rPr>
              <a:t>field_data</a:t>
            </a:r>
            <a:r>
              <a:rPr lang="en-US" sz="1400" dirty="0">
                <a:latin typeface="Courier" pitchFamily="2" charset="0"/>
              </a:rPr>
              <a:t>(*scalarQNm1_, node);</a:t>
            </a:r>
          </a:p>
          <a:p>
            <a:r>
              <a:rPr lang="en-US" sz="1400" dirty="0">
                <a:latin typeface="Courier" pitchFamily="2" charset="0"/>
              </a:rPr>
              <a:t>  const double </a:t>
            </a:r>
            <a:r>
              <a:rPr lang="en-US" sz="1400" dirty="0" err="1">
                <a:latin typeface="Courier" pitchFamily="2" charset="0"/>
              </a:rPr>
              <a:t>qN</a:t>
            </a:r>
            <a:r>
              <a:rPr lang="en-US" sz="1400" dirty="0">
                <a:latin typeface="Courier" pitchFamily="2" charset="0"/>
              </a:rPr>
              <a:t>         = *</a:t>
            </a:r>
            <a:r>
              <a:rPr lang="en-US" sz="1400" dirty="0" err="1">
                <a:latin typeface="Courier" pitchFamily="2" charset="0"/>
              </a:rPr>
              <a:t>stk</a:t>
            </a:r>
            <a:r>
              <a:rPr lang="en-US" sz="1400" dirty="0">
                <a:latin typeface="Courier" pitchFamily="2" charset="0"/>
              </a:rPr>
              <a:t>::mesh::</a:t>
            </a:r>
            <a:r>
              <a:rPr lang="en-US" sz="1400" dirty="0" err="1">
                <a:latin typeface="Courier" pitchFamily="2" charset="0"/>
              </a:rPr>
              <a:t>field_data</a:t>
            </a:r>
            <a:r>
              <a:rPr lang="en-US" sz="1400" dirty="0">
                <a:latin typeface="Courier" pitchFamily="2" charset="0"/>
              </a:rPr>
              <a:t>(*</a:t>
            </a:r>
            <a:r>
              <a:rPr lang="en-US" sz="1400" dirty="0" err="1">
                <a:latin typeface="Courier" pitchFamily="2" charset="0"/>
              </a:rPr>
              <a:t>scalarQN</a:t>
            </a:r>
            <a:r>
              <a:rPr lang="en-US" sz="1400" dirty="0">
                <a:latin typeface="Courier" pitchFamily="2" charset="0"/>
              </a:rPr>
              <a:t>_, node);</a:t>
            </a:r>
          </a:p>
          <a:p>
            <a:r>
              <a:rPr lang="en-US" sz="1400" dirty="0">
                <a:latin typeface="Courier" pitchFamily="2" charset="0"/>
              </a:rPr>
              <a:t>  const double qNp1       = *</a:t>
            </a:r>
            <a:r>
              <a:rPr lang="en-US" sz="1400" dirty="0" err="1">
                <a:latin typeface="Courier" pitchFamily="2" charset="0"/>
              </a:rPr>
              <a:t>stk</a:t>
            </a:r>
            <a:r>
              <a:rPr lang="en-US" sz="1400" dirty="0">
                <a:latin typeface="Courier" pitchFamily="2" charset="0"/>
              </a:rPr>
              <a:t>::mesh::</a:t>
            </a:r>
            <a:r>
              <a:rPr lang="en-US" sz="1400" dirty="0" err="1">
                <a:latin typeface="Courier" pitchFamily="2" charset="0"/>
              </a:rPr>
              <a:t>field_data</a:t>
            </a:r>
            <a:r>
              <a:rPr lang="en-US" sz="1400" dirty="0">
                <a:latin typeface="Courier" pitchFamily="2" charset="0"/>
              </a:rPr>
              <a:t>(*scalarQNp1_, node);</a:t>
            </a:r>
          </a:p>
          <a:p>
            <a:r>
              <a:rPr lang="en-US" sz="1400" dirty="0">
                <a:latin typeface="Courier" pitchFamily="2" charset="0"/>
              </a:rPr>
              <a:t>  const double rhoNm1     = *</a:t>
            </a:r>
            <a:r>
              <a:rPr lang="en-US" sz="1400" dirty="0" err="1">
                <a:latin typeface="Courier" pitchFamily="2" charset="0"/>
              </a:rPr>
              <a:t>stk</a:t>
            </a:r>
            <a:r>
              <a:rPr lang="en-US" sz="1400" dirty="0">
                <a:latin typeface="Courier" pitchFamily="2" charset="0"/>
              </a:rPr>
              <a:t>::mesh::</a:t>
            </a:r>
            <a:r>
              <a:rPr lang="en-US" sz="1400" dirty="0" err="1">
                <a:latin typeface="Courier" pitchFamily="2" charset="0"/>
              </a:rPr>
              <a:t>field_data</a:t>
            </a:r>
            <a:r>
              <a:rPr lang="en-US" sz="1400" dirty="0">
                <a:latin typeface="Courier" pitchFamily="2" charset="0"/>
              </a:rPr>
              <a:t>(*densityNm1_, node);</a:t>
            </a:r>
          </a:p>
          <a:p>
            <a:r>
              <a:rPr lang="en-US" sz="1400" dirty="0">
                <a:latin typeface="Courier" pitchFamily="2" charset="0"/>
              </a:rPr>
              <a:t>  const double </a:t>
            </a:r>
            <a:r>
              <a:rPr lang="en-US" sz="1400" dirty="0" err="1">
                <a:latin typeface="Courier" pitchFamily="2" charset="0"/>
              </a:rPr>
              <a:t>rhoN</a:t>
            </a:r>
            <a:r>
              <a:rPr lang="en-US" sz="1400" dirty="0">
                <a:latin typeface="Courier" pitchFamily="2" charset="0"/>
              </a:rPr>
              <a:t>       = *</a:t>
            </a:r>
            <a:r>
              <a:rPr lang="en-US" sz="1400" dirty="0" err="1">
                <a:latin typeface="Courier" pitchFamily="2" charset="0"/>
              </a:rPr>
              <a:t>stk</a:t>
            </a:r>
            <a:r>
              <a:rPr lang="en-US" sz="1400" dirty="0">
                <a:latin typeface="Courier" pitchFamily="2" charset="0"/>
              </a:rPr>
              <a:t>::mesh::</a:t>
            </a:r>
            <a:r>
              <a:rPr lang="en-US" sz="1400" dirty="0" err="1">
                <a:latin typeface="Courier" pitchFamily="2" charset="0"/>
              </a:rPr>
              <a:t>field_data</a:t>
            </a:r>
            <a:r>
              <a:rPr lang="en-US" sz="1400" dirty="0">
                <a:latin typeface="Courier" pitchFamily="2" charset="0"/>
              </a:rPr>
              <a:t>(*</a:t>
            </a:r>
            <a:r>
              <a:rPr lang="en-US" sz="1400" dirty="0" err="1">
                <a:latin typeface="Courier" pitchFamily="2" charset="0"/>
              </a:rPr>
              <a:t>densityN</a:t>
            </a:r>
            <a:r>
              <a:rPr lang="en-US" sz="1400" dirty="0">
                <a:latin typeface="Courier" pitchFamily="2" charset="0"/>
              </a:rPr>
              <a:t>_, node);</a:t>
            </a:r>
          </a:p>
          <a:p>
            <a:r>
              <a:rPr lang="en-US" sz="1400" dirty="0">
                <a:latin typeface="Courier" pitchFamily="2" charset="0"/>
              </a:rPr>
              <a:t>  const double rhoNp1     = *</a:t>
            </a:r>
            <a:r>
              <a:rPr lang="en-US" sz="1400" dirty="0" err="1">
                <a:latin typeface="Courier" pitchFamily="2" charset="0"/>
              </a:rPr>
              <a:t>stk</a:t>
            </a:r>
            <a:r>
              <a:rPr lang="en-US" sz="1400" dirty="0">
                <a:latin typeface="Courier" pitchFamily="2" charset="0"/>
              </a:rPr>
              <a:t>::mesh::</a:t>
            </a:r>
            <a:r>
              <a:rPr lang="en-US" sz="1400" dirty="0" err="1">
                <a:latin typeface="Courier" pitchFamily="2" charset="0"/>
              </a:rPr>
              <a:t>field_data</a:t>
            </a:r>
            <a:r>
              <a:rPr lang="en-US" sz="1400" dirty="0">
                <a:latin typeface="Courier" pitchFamily="2" charset="0"/>
              </a:rPr>
              <a:t>(*densityNp1_, node);</a:t>
            </a:r>
          </a:p>
          <a:p>
            <a:r>
              <a:rPr lang="en-US" sz="1400" dirty="0">
                <a:latin typeface="Courier" pitchFamily="2" charset="0"/>
              </a:rPr>
              <a:t>  const double </a:t>
            </a:r>
            <a:r>
              <a:rPr lang="en-US" sz="1400" dirty="0" err="1">
                <a:latin typeface="Courier" pitchFamily="2" charset="0"/>
              </a:rPr>
              <a:t>dualVolume</a:t>
            </a:r>
            <a:r>
              <a:rPr lang="en-US" sz="1400" dirty="0">
                <a:latin typeface="Courier" pitchFamily="2" charset="0"/>
              </a:rPr>
              <a:t> = *</a:t>
            </a:r>
            <a:r>
              <a:rPr lang="en-US" sz="1400" dirty="0" err="1">
                <a:latin typeface="Courier" pitchFamily="2" charset="0"/>
              </a:rPr>
              <a:t>stk</a:t>
            </a:r>
            <a:r>
              <a:rPr lang="en-US" sz="1400" dirty="0">
                <a:latin typeface="Courier" pitchFamily="2" charset="0"/>
              </a:rPr>
              <a:t>::mesh::</a:t>
            </a:r>
            <a:r>
              <a:rPr lang="en-US" sz="1400" dirty="0" err="1">
                <a:latin typeface="Courier" pitchFamily="2" charset="0"/>
              </a:rPr>
              <a:t>field_data</a:t>
            </a:r>
            <a:r>
              <a:rPr lang="en-US" sz="1400" dirty="0">
                <a:latin typeface="Courier" pitchFamily="2" charset="0"/>
              </a:rPr>
              <a:t>(*</a:t>
            </a:r>
            <a:r>
              <a:rPr lang="en-US" sz="1400" dirty="0" err="1">
                <a:latin typeface="Courier" pitchFamily="2" charset="0"/>
              </a:rPr>
              <a:t>dualNodalVolume</a:t>
            </a:r>
            <a:r>
              <a:rPr lang="en-US" sz="1400" dirty="0">
                <a:latin typeface="Courier" pitchFamily="2" charset="0"/>
              </a:rPr>
              <a:t>_, node);</a:t>
            </a:r>
          </a:p>
          <a:p>
            <a:r>
              <a:rPr lang="en-US" sz="1400" dirty="0">
                <a:latin typeface="Courier" pitchFamily="2" charset="0"/>
              </a:rPr>
              <a:t>  const double </a:t>
            </a:r>
            <a:r>
              <a:rPr lang="en-US" sz="1400" dirty="0" err="1">
                <a:latin typeface="Courier" pitchFamily="2" charset="0"/>
              </a:rPr>
              <a:t>lhsTime</a:t>
            </a:r>
            <a:r>
              <a:rPr lang="en-US" sz="1400" dirty="0">
                <a:latin typeface="Courier" pitchFamily="2" charset="0"/>
              </a:rPr>
              <a:t>    = gamma1_*rhoNp1*</a:t>
            </a:r>
            <a:r>
              <a:rPr lang="en-US" sz="1400" dirty="0" err="1">
                <a:latin typeface="Courier" pitchFamily="2" charset="0"/>
              </a:rPr>
              <a:t>dualVolume</a:t>
            </a:r>
            <a:r>
              <a:rPr lang="en-US" sz="1400" dirty="0">
                <a:latin typeface="Courier" pitchFamily="2" charset="0"/>
              </a:rPr>
              <a:t>/dt_;</a:t>
            </a:r>
          </a:p>
          <a:p>
            <a:r>
              <a:rPr lang="en-US" sz="1400" dirty="0">
                <a:latin typeface="Courier" pitchFamily="2" charset="0"/>
              </a:rPr>
              <a:t>  </a:t>
            </a:r>
            <a:r>
              <a:rPr lang="en-US" sz="1400" dirty="0" err="1">
                <a:latin typeface="Courier" pitchFamily="2" charset="0"/>
              </a:rPr>
              <a:t>rhs</a:t>
            </a:r>
            <a:r>
              <a:rPr lang="en-US" sz="1400" dirty="0">
                <a:latin typeface="Courier" pitchFamily="2" charset="0"/>
              </a:rPr>
              <a:t>[0] -= (gamma1_*rhoNp1*qNp1 + gamma2_*</a:t>
            </a:r>
            <a:r>
              <a:rPr lang="en-US" sz="1400" dirty="0" err="1">
                <a:latin typeface="Courier" pitchFamily="2" charset="0"/>
              </a:rPr>
              <a:t>qN</a:t>
            </a:r>
            <a:r>
              <a:rPr lang="en-US" sz="1400" dirty="0">
                <a:latin typeface="Courier" pitchFamily="2" charset="0"/>
              </a:rPr>
              <a:t>*</a:t>
            </a:r>
            <a:r>
              <a:rPr lang="en-US" sz="1400" dirty="0" err="1">
                <a:latin typeface="Courier" pitchFamily="2" charset="0"/>
              </a:rPr>
              <a:t>rhoN</a:t>
            </a:r>
            <a:r>
              <a:rPr lang="en-US" sz="1400" dirty="0">
                <a:latin typeface="Courier" pitchFamily="2" charset="0"/>
              </a:rPr>
              <a:t> + gamma3_*qNm1*rhoNm1)*</a:t>
            </a:r>
            <a:r>
              <a:rPr lang="en-US" sz="1400" dirty="0" err="1">
                <a:latin typeface="Courier" pitchFamily="2" charset="0"/>
              </a:rPr>
              <a:t>dualVolume</a:t>
            </a:r>
            <a:r>
              <a:rPr lang="en-US" sz="1400" dirty="0">
                <a:latin typeface="Courier" pitchFamily="2" charset="0"/>
              </a:rPr>
              <a:t>/dt_;</a:t>
            </a:r>
          </a:p>
          <a:p>
            <a:r>
              <a:rPr lang="en-US" sz="1400" dirty="0">
                <a:latin typeface="Courier" pitchFamily="2" charset="0"/>
              </a:rPr>
              <a:t>  </a:t>
            </a:r>
            <a:r>
              <a:rPr lang="en-US" sz="1400" dirty="0" err="1">
                <a:latin typeface="Courier" pitchFamily="2" charset="0"/>
              </a:rPr>
              <a:t>lhs</a:t>
            </a:r>
            <a:r>
              <a:rPr lang="en-US" sz="1400" dirty="0">
                <a:latin typeface="Courier" pitchFamily="2" charset="0"/>
              </a:rPr>
              <a:t>[0] += </a:t>
            </a:r>
            <a:r>
              <a:rPr lang="en-US" sz="1400" dirty="0" err="1">
                <a:latin typeface="Courier" pitchFamily="2" charset="0"/>
              </a:rPr>
              <a:t>lhsTime</a:t>
            </a:r>
            <a:r>
              <a:rPr lang="en-US" sz="1400" dirty="0">
                <a:latin typeface="Courier" pitchFamily="2" charset="0"/>
              </a:rPr>
              <a:t>;</a:t>
            </a:r>
          </a:p>
          <a:p>
            <a:r>
              <a:rPr lang="en-US" sz="1400" dirty="0">
                <a:latin typeface="Courier" pitchFamily="2" charset="0"/>
              </a:rPr>
              <a:t>}</a:t>
            </a:r>
          </a:p>
          <a:p>
            <a:endParaRPr lang="en-US" sz="1400" dirty="0">
              <a:latin typeface="Courier" pitchFamily="2" charset="0"/>
            </a:endParaRPr>
          </a:p>
        </p:txBody>
      </p:sp>
      <p:sp>
        <p:nvSpPr>
          <p:cNvPr id="17" name="Oval 16">
            <a:extLst>
              <a:ext uri="{FF2B5EF4-FFF2-40B4-BE49-F238E27FC236}">
                <a16:creationId xmlns:a16="http://schemas.microsoft.com/office/drawing/2014/main" id="{69CBA29C-874D-E28A-6F29-7AA0F0B882A0}"/>
              </a:ext>
            </a:extLst>
          </p:cNvPr>
          <p:cNvSpPr/>
          <p:nvPr/>
        </p:nvSpPr>
        <p:spPr>
          <a:xfrm>
            <a:off x="6396841" y="5535867"/>
            <a:ext cx="225469" cy="22546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a:extLst>
              <a:ext uri="{FF2B5EF4-FFF2-40B4-BE49-F238E27FC236}">
                <a16:creationId xmlns:a16="http://schemas.microsoft.com/office/drawing/2014/main" id="{6636FCB2-5716-0750-DC7D-678AF8B07B88}"/>
              </a:ext>
            </a:extLst>
          </p:cNvPr>
          <p:cNvPicPr>
            <a:picLocks noChangeAspect="1"/>
          </p:cNvPicPr>
          <p:nvPr/>
        </p:nvPicPr>
        <p:blipFill>
          <a:blip r:embed="rId2"/>
          <a:stretch>
            <a:fillRect/>
          </a:stretch>
        </p:blipFill>
        <p:spPr>
          <a:xfrm>
            <a:off x="2667825" y="5761335"/>
            <a:ext cx="7683500" cy="800100"/>
          </a:xfrm>
          <a:prstGeom prst="rect">
            <a:avLst/>
          </a:prstGeom>
        </p:spPr>
      </p:pic>
    </p:spTree>
    <p:extLst>
      <p:ext uri="{BB962C8B-B14F-4D97-AF65-F5344CB8AC3E}">
        <p14:creationId xmlns:p14="http://schemas.microsoft.com/office/powerpoint/2010/main" val="389948412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58FE9D-909B-93EF-7C48-BF1F01A7FFAD}"/>
              </a:ext>
            </a:extLst>
          </p:cNvPr>
          <p:cNvSpPr>
            <a:spLocks noGrp="1"/>
          </p:cNvSpPr>
          <p:nvPr>
            <p:ph type="title"/>
          </p:nvPr>
        </p:nvSpPr>
        <p:spPr/>
        <p:txBody>
          <a:bodyPr>
            <a:normAutofit/>
          </a:bodyPr>
          <a:lstStyle/>
          <a:p>
            <a:r>
              <a:rPr lang="en-US" dirty="0"/>
              <a:t>EBVC Sample Code: Complex LES-based Example</a:t>
            </a:r>
          </a:p>
        </p:txBody>
      </p:sp>
      <p:sp>
        <p:nvSpPr>
          <p:cNvPr id="3" name="Slide Number Placeholder 2">
            <a:extLst>
              <a:ext uri="{FF2B5EF4-FFF2-40B4-BE49-F238E27FC236}">
                <a16:creationId xmlns:a16="http://schemas.microsoft.com/office/drawing/2014/main" id="{3A15012A-7234-6BB2-5D02-F2625AD86F6D}"/>
              </a:ext>
            </a:extLst>
          </p:cNvPr>
          <p:cNvSpPr>
            <a:spLocks noGrp="1"/>
          </p:cNvSpPr>
          <p:nvPr>
            <p:ph type="sldNum" sz="quarter" idx="10"/>
          </p:nvPr>
        </p:nvSpPr>
        <p:spPr/>
        <p:txBody>
          <a:bodyPr/>
          <a:lstStyle/>
          <a:p>
            <a:fld id="{4FAB73BC-B049-4115-A692-8D63A059BFB8}" type="slidenum">
              <a:rPr lang="en-US" smtClean="0"/>
              <a:pPr/>
              <a:t>15</a:t>
            </a:fld>
            <a:endParaRPr lang="en-US" dirty="0"/>
          </a:p>
        </p:txBody>
      </p:sp>
      <p:sp>
        <p:nvSpPr>
          <p:cNvPr id="5" name="TextBox 4">
            <a:extLst>
              <a:ext uri="{FF2B5EF4-FFF2-40B4-BE49-F238E27FC236}">
                <a16:creationId xmlns:a16="http://schemas.microsoft.com/office/drawing/2014/main" id="{9EF0918E-6585-95FD-F5A1-D8FA6F951F50}"/>
              </a:ext>
            </a:extLst>
          </p:cNvPr>
          <p:cNvSpPr txBox="1"/>
          <p:nvPr/>
        </p:nvSpPr>
        <p:spPr>
          <a:xfrm>
            <a:off x="487466" y="997979"/>
            <a:ext cx="8776762" cy="6340197"/>
          </a:xfrm>
          <a:prstGeom prst="rect">
            <a:avLst/>
          </a:prstGeom>
          <a:noFill/>
        </p:spPr>
        <p:txBody>
          <a:bodyPr wrap="none" rtlCol="0">
            <a:spAutoFit/>
          </a:bodyPr>
          <a:lstStyle/>
          <a:p>
            <a:r>
              <a:rPr lang="en-US" sz="1400" dirty="0">
                <a:latin typeface="Courier" pitchFamily="2" charset="0"/>
              </a:rPr>
              <a:t>void</a:t>
            </a:r>
          </a:p>
          <a:p>
            <a:r>
              <a:rPr lang="en-US" sz="1400" dirty="0" err="1">
                <a:latin typeface="Courier" pitchFamily="2" charset="0"/>
              </a:rPr>
              <a:t>TurbKineticEnergyKsgsNodeSourceSuppAlg</a:t>
            </a:r>
            <a:r>
              <a:rPr lang="en-US" sz="1400" dirty="0">
                <a:latin typeface="Courier" pitchFamily="2" charset="0"/>
              </a:rPr>
              <a:t>::</a:t>
            </a:r>
            <a:r>
              <a:rPr lang="en-US" sz="1400" dirty="0" err="1">
                <a:latin typeface="Courier" pitchFamily="2" charset="0"/>
              </a:rPr>
              <a:t>node_execute</a:t>
            </a:r>
            <a:r>
              <a:rPr lang="en-US" sz="1400" dirty="0">
                <a:latin typeface="Courier" pitchFamily="2" charset="0"/>
              </a:rPr>
              <a:t>(</a:t>
            </a:r>
          </a:p>
          <a:p>
            <a:r>
              <a:rPr lang="en-US" sz="1400" dirty="0">
                <a:latin typeface="Courier" pitchFamily="2" charset="0"/>
              </a:rPr>
              <a:t>  double *</a:t>
            </a:r>
            <a:r>
              <a:rPr lang="en-US" sz="1400" dirty="0" err="1">
                <a:latin typeface="Courier" pitchFamily="2" charset="0"/>
              </a:rPr>
              <a:t>lhs</a:t>
            </a:r>
            <a:r>
              <a:rPr lang="en-US" sz="1400" dirty="0">
                <a:latin typeface="Courier" pitchFamily="2" charset="0"/>
              </a:rPr>
              <a:t>,</a:t>
            </a:r>
          </a:p>
          <a:p>
            <a:r>
              <a:rPr lang="en-US" sz="1400" dirty="0">
                <a:latin typeface="Courier" pitchFamily="2" charset="0"/>
              </a:rPr>
              <a:t>  double *</a:t>
            </a:r>
            <a:r>
              <a:rPr lang="en-US" sz="1400" dirty="0" err="1">
                <a:latin typeface="Courier" pitchFamily="2" charset="0"/>
              </a:rPr>
              <a:t>rhs</a:t>
            </a:r>
            <a:r>
              <a:rPr lang="en-US" sz="1400" dirty="0">
                <a:latin typeface="Courier" pitchFamily="2" charset="0"/>
              </a:rPr>
              <a:t>,</a:t>
            </a:r>
          </a:p>
          <a:p>
            <a:r>
              <a:rPr lang="en-US" sz="1400" dirty="0">
                <a:latin typeface="Courier" pitchFamily="2" charset="0"/>
              </a:rPr>
              <a:t>  </a:t>
            </a:r>
            <a:r>
              <a:rPr lang="en-US" sz="1400" dirty="0" err="1">
                <a:latin typeface="Courier" pitchFamily="2" charset="0"/>
              </a:rPr>
              <a:t>stk</a:t>
            </a:r>
            <a:r>
              <a:rPr lang="en-US" sz="1400" dirty="0">
                <a:latin typeface="Courier" pitchFamily="2" charset="0"/>
              </a:rPr>
              <a:t>::mesh::Entity node)</a:t>
            </a:r>
          </a:p>
          <a:p>
            <a:r>
              <a:rPr lang="en-US" sz="1400" dirty="0">
                <a:latin typeface="Courier" pitchFamily="2" charset="0"/>
              </a:rPr>
              <a:t>{</a:t>
            </a:r>
          </a:p>
          <a:p>
            <a:r>
              <a:rPr lang="en-US" sz="1400" dirty="0">
                <a:latin typeface="Courier" pitchFamily="2" charset="0"/>
              </a:rPr>
              <a:t>  // filter</a:t>
            </a:r>
          </a:p>
          <a:p>
            <a:r>
              <a:rPr lang="en-US" sz="1400" dirty="0">
                <a:latin typeface="Courier" pitchFamily="2" charset="0"/>
              </a:rPr>
              <a:t>  double filter = std::pow(</a:t>
            </a:r>
            <a:r>
              <a:rPr lang="en-US" sz="1400" dirty="0" err="1">
                <a:latin typeface="Courier" pitchFamily="2" charset="0"/>
              </a:rPr>
              <a:t>dualVolume</a:t>
            </a:r>
            <a:r>
              <a:rPr lang="en-US" sz="1400" dirty="0">
                <a:latin typeface="Courier" pitchFamily="2" charset="0"/>
              </a:rPr>
              <a:t>, 1.0/</a:t>
            </a:r>
            <a:r>
              <a:rPr lang="en-US" sz="1400" dirty="0" err="1">
                <a:latin typeface="Courier" pitchFamily="2" charset="0"/>
              </a:rPr>
              <a:t>nDim</a:t>
            </a:r>
            <a:r>
              <a:rPr lang="en-US" sz="1400" dirty="0">
                <a:latin typeface="Courier" pitchFamily="2" charset="0"/>
              </a:rPr>
              <a:t>_);</a:t>
            </a:r>
          </a:p>
          <a:p>
            <a:endParaRPr lang="en-US" sz="1400" dirty="0">
              <a:latin typeface="Courier" pitchFamily="2" charset="0"/>
            </a:endParaRPr>
          </a:p>
          <a:p>
            <a:r>
              <a:rPr lang="en-US" sz="1400" dirty="0">
                <a:latin typeface="Courier" pitchFamily="2" charset="0"/>
              </a:rPr>
              <a:t>  int </a:t>
            </a:r>
            <a:r>
              <a:rPr lang="en-US" sz="1400" dirty="0" err="1">
                <a:latin typeface="Courier" pitchFamily="2" charset="0"/>
              </a:rPr>
              <a:t>nDim</a:t>
            </a:r>
            <a:r>
              <a:rPr lang="en-US" sz="1400" dirty="0">
                <a:latin typeface="Courier" pitchFamily="2" charset="0"/>
              </a:rPr>
              <a:t> = </a:t>
            </a:r>
            <a:r>
              <a:rPr lang="en-US" sz="1400" dirty="0" err="1">
                <a:latin typeface="Courier" pitchFamily="2" charset="0"/>
              </a:rPr>
              <a:t>nDim</a:t>
            </a:r>
            <a:r>
              <a:rPr lang="en-US" sz="1400" dirty="0">
                <a:latin typeface="Courier" pitchFamily="2" charset="0"/>
              </a:rPr>
              <a:t>_;</a:t>
            </a:r>
          </a:p>
          <a:p>
            <a:r>
              <a:rPr lang="en-US" sz="1400" dirty="0">
                <a:latin typeface="Courier" pitchFamily="2" charset="0"/>
              </a:rPr>
              <a:t>  double Pk = 0.0;</a:t>
            </a:r>
          </a:p>
          <a:p>
            <a:r>
              <a:rPr lang="en-US" sz="1400" dirty="0">
                <a:latin typeface="Courier" pitchFamily="2" charset="0"/>
              </a:rPr>
              <a:t>  for ( int </a:t>
            </a:r>
            <a:r>
              <a:rPr lang="en-US" sz="1400" dirty="0" err="1">
                <a:latin typeface="Courier" pitchFamily="2" charset="0"/>
              </a:rPr>
              <a:t>i</a:t>
            </a:r>
            <a:r>
              <a:rPr lang="en-US" sz="1400" dirty="0">
                <a:latin typeface="Courier" pitchFamily="2" charset="0"/>
              </a:rPr>
              <a:t> = 0; </a:t>
            </a:r>
            <a:r>
              <a:rPr lang="en-US" sz="1400" dirty="0" err="1">
                <a:latin typeface="Courier" pitchFamily="2" charset="0"/>
              </a:rPr>
              <a:t>i</a:t>
            </a:r>
            <a:r>
              <a:rPr lang="en-US" sz="1400" dirty="0">
                <a:latin typeface="Courier" pitchFamily="2" charset="0"/>
              </a:rPr>
              <a:t> &lt; </a:t>
            </a:r>
            <a:r>
              <a:rPr lang="en-US" sz="1400" dirty="0" err="1">
                <a:latin typeface="Courier" pitchFamily="2" charset="0"/>
              </a:rPr>
              <a:t>nDim</a:t>
            </a:r>
            <a:r>
              <a:rPr lang="en-US" sz="1400" dirty="0">
                <a:latin typeface="Courier" pitchFamily="2" charset="0"/>
              </a:rPr>
              <a:t>; ++</a:t>
            </a:r>
            <a:r>
              <a:rPr lang="en-US" sz="1400" dirty="0" err="1">
                <a:latin typeface="Courier" pitchFamily="2" charset="0"/>
              </a:rPr>
              <a:t>i</a:t>
            </a:r>
            <a:r>
              <a:rPr lang="en-US" sz="1400" dirty="0">
                <a:latin typeface="Courier" pitchFamily="2" charset="0"/>
              </a:rPr>
              <a:t> ) {</a:t>
            </a:r>
          </a:p>
          <a:p>
            <a:r>
              <a:rPr lang="en-US" sz="1400" dirty="0">
                <a:latin typeface="Courier" pitchFamily="2" charset="0"/>
              </a:rPr>
              <a:t>    const int </a:t>
            </a:r>
            <a:r>
              <a:rPr lang="en-US" sz="1400" dirty="0" err="1">
                <a:latin typeface="Courier" pitchFamily="2" charset="0"/>
              </a:rPr>
              <a:t>offSet</a:t>
            </a:r>
            <a:r>
              <a:rPr lang="en-US" sz="1400" dirty="0">
                <a:latin typeface="Courier" pitchFamily="2" charset="0"/>
              </a:rPr>
              <a:t> = </a:t>
            </a:r>
            <a:r>
              <a:rPr lang="en-US" sz="1400" dirty="0" err="1">
                <a:latin typeface="Courier" pitchFamily="2" charset="0"/>
              </a:rPr>
              <a:t>nDim</a:t>
            </a:r>
            <a:r>
              <a:rPr lang="en-US" sz="1400" dirty="0">
                <a:latin typeface="Courier" pitchFamily="2" charset="0"/>
              </a:rPr>
              <a:t>*</a:t>
            </a:r>
            <a:r>
              <a:rPr lang="en-US" sz="1400" dirty="0" err="1">
                <a:latin typeface="Courier" pitchFamily="2" charset="0"/>
              </a:rPr>
              <a:t>i</a:t>
            </a:r>
            <a:r>
              <a:rPr lang="en-US" sz="1400" dirty="0">
                <a:latin typeface="Courier" pitchFamily="2" charset="0"/>
              </a:rPr>
              <a:t>;</a:t>
            </a:r>
          </a:p>
          <a:p>
            <a:r>
              <a:rPr lang="en-US" sz="1400" dirty="0">
                <a:latin typeface="Courier" pitchFamily="2" charset="0"/>
              </a:rPr>
              <a:t>    for ( int j = 0; j &lt; </a:t>
            </a:r>
            <a:r>
              <a:rPr lang="en-US" sz="1400" dirty="0" err="1">
                <a:latin typeface="Courier" pitchFamily="2" charset="0"/>
              </a:rPr>
              <a:t>nDim</a:t>
            </a:r>
            <a:r>
              <a:rPr lang="en-US" sz="1400" dirty="0">
                <a:latin typeface="Courier" pitchFamily="2" charset="0"/>
              </a:rPr>
              <a:t>; ++j ) {</a:t>
            </a:r>
          </a:p>
          <a:p>
            <a:r>
              <a:rPr lang="en-US" sz="1400" dirty="0">
                <a:latin typeface="Courier" pitchFamily="2" charset="0"/>
              </a:rPr>
              <a:t>      Pk += </a:t>
            </a:r>
            <a:r>
              <a:rPr lang="en-US" sz="1400" dirty="0" err="1">
                <a:latin typeface="Courier" pitchFamily="2" charset="0"/>
              </a:rPr>
              <a:t>dudx</a:t>
            </a:r>
            <a:r>
              <a:rPr lang="en-US" sz="1400" dirty="0">
                <a:latin typeface="Courier" pitchFamily="2" charset="0"/>
              </a:rPr>
              <a:t>[</a:t>
            </a:r>
            <a:r>
              <a:rPr lang="en-US" sz="1400" dirty="0" err="1">
                <a:latin typeface="Courier" pitchFamily="2" charset="0"/>
              </a:rPr>
              <a:t>offSet+j</a:t>
            </a:r>
            <a:r>
              <a:rPr lang="en-US" sz="1400" dirty="0">
                <a:latin typeface="Courier" pitchFamily="2" charset="0"/>
              </a:rPr>
              <a:t>]*(</a:t>
            </a:r>
            <a:r>
              <a:rPr lang="en-US" sz="1400" dirty="0" err="1">
                <a:latin typeface="Courier" pitchFamily="2" charset="0"/>
              </a:rPr>
              <a:t>dudx</a:t>
            </a:r>
            <a:r>
              <a:rPr lang="en-US" sz="1400" dirty="0">
                <a:latin typeface="Courier" pitchFamily="2" charset="0"/>
              </a:rPr>
              <a:t>[</a:t>
            </a:r>
            <a:r>
              <a:rPr lang="en-US" sz="1400" dirty="0" err="1">
                <a:latin typeface="Courier" pitchFamily="2" charset="0"/>
              </a:rPr>
              <a:t>offSet+j</a:t>
            </a:r>
            <a:r>
              <a:rPr lang="en-US" sz="1400" dirty="0">
                <a:latin typeface="Courier" pitchFamily="2" charset="0"/>
              </a:rPr>
              <a:t>] + </a:t>
            </a:r>
            <a:r>
              <a:rPr lang="en-US" sz="1400" dirty="0" err="1">
                <a:latin typeface="Courier" pitchFamily="2" charset="0"/>
              </a:rPr>
              <a:t>dudx</a:t>
            </a:r>
            <a:r>
              <a:rPr lang="en-US" sz="1400" dirty="0">
                <a:latin typeface="Courier" pitchFamily="2" charset="0"/>
              </a:rPr>
              <a:t>[</a:t>
            </a:r>
            <a:r>
              <a:rPr lang="en-US" sz="1400" dirty="0" err="1">
                <a:latin typeface="Courier" pitchFamily="2" charset="0"/>
              </a:rPr>
              <a:t>nDim</a:t>
            </a:r>
            <a:r>
              <a:rPr lang="en-US" sz="1400" dirty="0">
                <a:latin typeface="Courier" pitchFamily="2" charset="0"/>
              </a:rPr>
              <a:t>*</a:t>
            </a:r>
            <a:r>
              <a:rPr lang="en-US" sz="1400" dirty="0" err="1">
                <a:latin typeface="Courier" pitchFamily="2" charset="0"/>
              </a:rPr>
              <a:t>j+i</a:t>
            </a:r>
            <a:r>
              <a:rPr lang="en-US" sz="1400" dirty="0">
                <a:latin typeface="Courier" pitchFamily="2" charset="0"/>
              </a:rPr>
              <a:t>]);</a:t>
            </a:r>
          </a:p>
          <a:p>
            <a:r>
              <a:rPr lang="en-US" sz="1400" dirty="0">
                <a:latin typeface="Courier" pitchFamily="2" charset="0"/>
              </a:rPr>
              <a:t>    }</a:t>
            </a:r>
          </a:p>
          <a:p>
            <a:r>
              <a:rPr lang="en-US" sz="1400" dirty="0">
                <a:latin typeface="Courier" pitchFamily="2" charset="0"/>
              </a:rPr>
              <a:t>  }</a:t>
            </a:r>
          </a:p>
          <a:p>
            <a:r>
              <a:rPr lang="en-US" sz="1400" dirty="0">
                <a:latin typeface="Courier" pitchFamily="2" charset="0"/>
              </a:rPr>
              <a:t>  Pk *= </a:t>
            </a:r>
            <a:r>
              <a:rPr lang="en-US" sz="1400" dirty="0" err="1">
                <a:latin typeface="Courier" pitchFamily="2" charset="0"/>
              </a:rPr>
              <a:t>tvisc</a:t>
            </a:r>
            <a:r>
              <a:rPr lang="en-US" sz="1400" dirty="0">
                <a:latin typeface="Courier" pitchFamily="2" charset="0"/>
              </a:rPr>
              <a:t>;</a:t>
            </a:r>
          </a:p>
          <a:p>
            <a:endParaRPr lang="en-US" sz="1400" dirty="0">
              <a:latin typeface="Courier" pitchFamily="2" charset="0"/>
            </a:endParaRPr>
          </a:p>
          <a:p>
            <a:r>
              <a:rPr lang="en-US" sz="1400" dirty="0">
                <a:latin typeface="Courier" pitchFamily="2" charset="0"/>
              </a:rPr>
              <a:t>  double Dk = </a:t>
            </a:r>
            <a:r>
              <a:rPr lang="en-US" sz="1400" dirty="0" err="1">
                <a:latin typeface="Courier" pitchFamily="2" charset="0"/>
              </a:rPr>
              <a:t>cEps</a:t>
            </a:r>
            <a:r>
              <a:rPr lang="en-US" sz="1400" dirty="0">
                <a:latin typeface="Courier" pitchFamily="2" charset="0"/>
              </a:rPr>
              <a:t>*rho*std::pow(</a:t>
            </a:r>
            <a:r>
              <a:rPr lang="en-US" sz="1400" dirty="0" err="1">
                <a:latin typeface="Courier" pitchFamily="2" charset="0"/>
              </a:rPr>
              <a:t>tke</a:t>
            </a:r>
            <a:r>
              <a:rPr lang="en-US" sz="1400" dirty="0">
                <a:latin typeface="Courier" pitchFamily="2" charset="0"/>
              </a:rPr>
              <a:t>, 1.5)/filter + </a:t>
            </a:r>
            <a:r>
              <a:rPr lang="en-US" sz="1400" dirty="0" err="1">
                <a:latin typeface="Courier" pitchFamily="2" charset="0"/>
              </a:rPr>
              <a:t>lrksgsfac</a:t>
            </a:r>
            <a:r>
              <a:rPr lang="en-US" sz="1400" dirty="0">
                <a:latin typeface="Courier" pitchFamily="2" charset="0"/>
              </a:rPr>
              <a:t>_*2.0*</a:t>
            </a:r>
            <a:r>
              <a:rPr lang="en-US" sz="1400" dirty="0" err="1">
                <a:latin typeface="Courier" pitchFamily="2" charset="0"/>
              </a:rPr>
              <a:t>visc</a:t>
            </a:r>
            <a:r>
              <a:rPr lang="en-US" sz="1400" dirty="0">
                <a:latin typeface="Courier" pitchFamily="2" charset="0"/>
              </a:rPr>
              <a:t>*</a:t>
            </a:r>
            <a:r>
              <a:rPr lang="en-US" sz="1400" dirty="0" err="1">
                <a:latin typeface="Courier" pitchFamily="2" charset="0"/>
              </a:rPr>
              <a:t>dsqrtkSq</a:t>
            </a:r>
            <a:r>
              <a:rPr lang="en-US" sz="1400" dirty="0">
                <a:latin typeface="Courier" pitchFamily="2" charset="0"/>
              </a:rPr>
              <a:t>;</a:t>
            </a:r>
          </a:p>
          <a:p>
            <a:endParaRPr lang="en-US" sz="1400" dirty="0">
              <a:latin typeface="Courier" pitchFamily="2" charset="0"/>
            </a:endParaRPr>
          </a:p>
          <a:p>
            <a:r>
              <a:rPr lang="en-US" sz="1400" dirty="0">
                <a:latin typeface="Courier" pitchFamily="2" charset="0"/>
              </a:rPr>
              <a:t>  if ( Pk &gt; </a:t>
            </a:r>
            <a:r>
              <a:rPr lang="en-US" sz="1400" dirty="0" err="1">
                <a:latin typeface="Courier" pitchFamily="2" charset="0"/>
              </a:rPr>
              <a:t>tkeProdLimitRatio</a:t>
            </a:r>
            <a:r>
              <a:rPr lang="en-US" sz="1400" dirty="0">
                <a:latin typeface="Courier" pitchFamily="2" charset="0"/>
              </a:rPr>
              <a:t>_*Dk )</a:t>
            </a:r>
          </a:p>
          <a:p>
            <a:r>
              <a:rPr lang="en-US" sz="1400" dirty="0">
                <a:latin typeface="Courier" pitchFamily="2" charset="0"/>
              </a:rPr>
              <a:t>    Pk = </a:t>
            </a:r>
            <a:r>
              <a:rPr lang="en-US" sz="1400" dirty="0" err="1">
                <a:latin typeface="Courier" pitchFamily="2" charset="0"/>
              </a:rPr>
              <a:t>tkeProdLimitRatio</a:t>
            </a:r>
            <a:r>
              <a:rPr lang="en-US" sz="1400" dirty="0">
                <a:latin typeface="Courier" pitchFamily="2" charset="0"/>
              </a:rPr>
              <a:t>_*Dk;</a:t>
            </a:r>
          </a:p>
          <a:p>
            <a:endParaRPr lang="en-US" sz="1400" dirty="0">
              <a:latin typeface="Courier" pitchFamily="2" charset="0"/>
            </a:endParaRPr>
          </a:p>
          <a:p>
            <a:r>
              <a:rPr lang="en-US" sz="1400" dirty="0">
                <a:latin typeface="Courier" pitchFamily="2" charset="0"/>
              </a:rPr>
              <a:t>  </a:t>
            </a:r>
            <a:r>
              <a:rPr lang="en-US" sz="1400" dirty="0" err="1">
                <a:latin typeface="Courier" pitchFamily="2" charset="0"/>
              </a:rPr>
              <a:t>rhs</a:t>
            </a:r>
            <a:r>
              <a:rPr lang="en-US" sz="1400" dirty="0">
                <a:latin typeface="Courier" pitchFamily="2" charset="0"/>
              </a:rPr>
              <a:t>[0] += (Pk - Dk)*</a:t>
            </a:r>
            <a:r>
              <a:rPr lang="en-US" sz="1400" dirty="0" err="1">
                <a:latin typeface="Courier" pitchFamily="2" charset="0"/>
              </a:rPr>
              <a:t>dualVolume</a:t>
            </a:r>
            <a:r>
              <a:rPr lang="en-US" sz="1400" dirty="0">
                <a:latin typeface="Courier" pitchFamily="2" charset="0"/>
              </a:rPr>
              <a:t>;</a:t>
            </a:r>
          </a:p>
          <a:p>
            <a:r>
              <a:rPr lang="en-US" sz="1400" dirty="0">
                <a:latin typeface="Courier" pitchFamily="2" charset="0"/>
              </a:rPr>
              <a:t>  </a:t>
            </a:r>
            <a:r>
              <a:rPr lang="en-US" sz="1400" dirty="0" err="1">
                <a:latin typeface="Courier" pitchFamily="2" charset="0"/>
              </a:rPr>
              <a:t>lhs</a:t>
            </a:r>
            <a:r>
              <a:rPr lang="en-US" sz="1400" dirty="0">
                <a:latin typeface="Courier" pitchFamily="2" charset="0"/>
              </a:rPr>
              <a:t>[0] += 1.5*</a:t>
            </a:r>
            <a:r>
              <a:rPr lang="en-US" sz="1400" dirty="0" err="1">
                <a:latin typeface="Courier" pitchFamily="2" charset="0"/>
              </a:rPr>
              <a:t>cEps</a:t>
            </a:r>
            <a:r>
              <a:rPr lang="en-US" sz="1400" dirty="0">
                <a:latin typeface="Courier" pitchFamily="2" charset="0"/>
              </a:rPr>
              <a:t>*rho*std::sqrt(</a:t>
            </a:r>
            <a:r>
              <a:rPr lang="en-US" sz="1400" dirty="0" err="1">
                <a:latin typeface="Courier" pitchFamily="2" charset="0"/>
              </a:rPr>
              <a:t>tke</a:t>
            </a:r>
            <a:r>
              <a:rPr lang="en-US" sz="1400" dirty="0">
                <a:latin typeface="Courier" pitchFamily="2" charset="0"/>
              </a:rPr>
              <a:t>)/filter*</a:t>
            </a:r>
            <a:r>
              <a:rPr lang="en-US" sz="1400" dirty="0" err="1">
                <a:latin typeface="Courier" pitchFamily="2" charset="0"/>
              </a:rPr>
              <a:t>dualVolume</a:t>
            </a:r>
            <a:r>
              <a:rPr lang="en-US" sz="1400" dirty="0">
                <a:latin typeface="Courier" pitchFamily="2" charset="0"/>
              </a:rPr>
              <a:t>;</a:t>
            </a:r>
          </a:p>
          <a:p>
            <a:r>
              <a:rPr lang="en-US" sz="1400" dirty="0">
                <a:latin typeface="Courier" pitchFamily="2" charset="0"/>
              </a:rPr>
              <a:t>}</a:t>
            </a:r>
          </a:p>
          <a:p>
            <a:endParaRPr lang="en-US" sz="1400" dirty="0">
              <a:latin typeface="Courier" pitchFamily="2" charset="0"/>
            </a:endParaRPr>
          </a:p>
        </p:txBody>
      </p:sp>
      <p:pic>
        <p:nvPicPr>
          <p:cNvPr id="7" name="Picture 6">
            <a:extLst>
              <a:ext uri="{FF2B5EF4-FFF2-40B4-BE49-F238E27FC236}">
                <a16:creationId xmlns:a16="http://schemas.microsoft.com/office/drawing/2014/main" id="{70D90EAE-F878-AB3B-844A-9D8112022DA6}"/>
              </a:ext>
            </a:extLst>
          </p:cNvPr>
          <p:cNvPicPr>
            <a:picLocks noChangeAspect="1"/>
          </p:cNvPicPr>
          <p:nvPr/>
        </p:nvPicPr>
        <p:blipFill>
          <a:blip r:embed="rId2"/>
          <a:stretch>
            <a:fillRect/>
          </a:stretch>
        </p:blipFill>
        <p:spPr>
          <a:xfrm>
            <a:off x="7838699" y="2573580"/>
            <a:ext cx="2032000" cy="254000"/>
          </a:xfrm>
          <a:prstGeom prst="rect">
            <a:avLst/>
          </a:prstGeom>
        </p:spPr>
      </p:pic>
      <p:pic>
        <p:nvPicPr>
          <p:cNvPr id="9" name="Picture 8">
            <a:extLst>
              <a:ext uri="{FF2B5EF4-FFF2-40B4-BE49-F238E27FC236}">
                <a16:creationId xmlns:a16="http://schemas.microsoft.com/office/drawing/2014/main" id="{AACF4E4E-2BF5-6B3F-1CDE-0517B8E61F61}"/>
              </a:ext>
            </a:extLst>
          </p:cNvPr>
          <p:cNvPicPr>
            <a:picLocks noChangeAspect="1"/>
          </p:cNvPicPr>
          <p:nvPr/>
        </p:nvPicPr>
        <p:blipFill>
          <a:blip r:embed="rId3"/>
          <a:stretch>
            <a:fillRect/>
          </a:stretch>
        </p:blipFill>
        <p:spPr>
          <a:xfrm>
            <a:off x="7370952" y="3193079"/>
            <a:ext cx="2006600" cy="673100"/>
          </a:xfrm>
          <a:prstGeom prst="rect">
            <a:avLst/>
          </a:prstGeom>
        </p:spPr>
      </p:pic>
      <p:pic>
        <p:nvPicPr>
          <p:cNvPr id="10" name="Picture 9">
            <a:extLst>
              <a:ext uri="{FF2B5EF4-FFF2-40B4-BE49-F238E27FC236}">
                <a16:creationId xmlns:a16="http://schemas.microsoft.com/office/drawing/2014/main" id="{DAF00249-AAA3-BEE9-25D3-EE8801FFCBD1}"/>
              </a:ext>
            </a:extLst>
          </p:cNvPr>
          <p:cNvPicPr>
            <a:picLocks noChangeAspect="1"/>
          </p:cNvPicPr>
          <p:nvPr/>
        </p:nvPicPr>
        <p:blipFill>
          <a:blip r:embed="rId4"/>
          <a:stretch>
            <a:fillRect/>
          </a:stretch>
        </p:blipFill>
        <p:spPr>
          <a:xfrm>
            <a:off x="7838699" y="4168077"/>
            <a:ext cx="2463800" cy="635000"/>
          </a:xfrm>
          <a:prstGeom prst="rect">
            <a:avLst/>
          </a:prstGeom>
        </p:spPr>
      </p:pic>
      <p:pic>
        <p:nvPicPr>
          <p:cNvPr id="11" name="Picture 10">
            <a:extLst>
              <a:ext uri="{FF2B5EF4-FFF2-40B4-BE49-F238E27FC236}">
                <a16:creationId xmlns:a16="http://schemas.microsoft.com/office/drawing/2014/main" id="{DBC90A72-5535-6046-7F33-F50FEAD7B079}"/>
              </a:ext>
            </a:extLst>
          </p:cNvPr>
          <p:cNvPicPr>
            <a:picLocks noChangeAspect="1"/>
          </p:cNvPicPr>
          <p:nvPr/>
        </p:nvPicPr>
        <p:blipFill>
          <a:blip r:embed="rId5"/>
          <a:stretch>
            <a:fillRect/>
          </a:stretch>
        </p:blipFill>
        <p:spPr>
          <a:xfrm>
            <a:off x="9612634" y="3186729"/>
            <a:ext cx="1854200" cy="685800"/>
          </a:xfrm>
          <a:prstGeom prst="rect">
            <a:avLst/>
          </a:prstGeom>
        </p:spPr>
      </p:pic>
    </p:spTree>
    <p:extLst>
      <p:ext uri="{BB962C8B-B14F-4D97-AF65-F5344CB8AC3E}">
        <p14:creationId xmlns:p14="http://schemas.microsoft.com/office/powerpoint/2010/main" val="363687020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58FE9D-909B-93EF-7C48-BF1F01A7FFAD}"/>
              </a:ext>
            </a:extLst>
          </p:cNvPr>
          <p:cNvSpPr>
            <a:spLocks noGrp="1"/>
          </p:cNvSpPr>
          <p:nvPr>
            <p:ph type="title"/>
          </p:nvPr>
        </p:nvSpPr>
        <p:spPr/>
        <p:txBody>
          <a:bodyPr>
            <a:normAutofit/>
          </a:bodyPr>
          <a:lstStyle/>
          <a:p>
            <a:r>
              <a:rPr lang="en-US" dirty="0"/>
              <a:t>CVFEM Sample Code: Complex LES-based Example (snippet)</a:t>
            </a:r>
          </a:p>
        </p:txBody>
      </p:sp>
      <p:sp>
        <p:nvSpPr>
          <p:cNvPr id="3" name="Slide Number Placeholder 2">
            <a:extLst>
              <a:ext uri="{FF2B5EF4-FFF2-40B4-BE49-F238E27FC236}">
                <a16:creationId xmlns:a16="http://schemas.microsoft.com/office/drawing/2014/main" id="{3A15012A-7234-6BB2-5D02-F2625AD86F6D}"/>
              </a:ext>
            </a:extLst>
          </p:cNvPr>
          <p:cNvSpPr>
            <a:spLocks noGrp="1"/>
          </p:cNvSpPr>
          <p:nvPr>
            <p:ph type="sldNum" sz="quarter" idx="10"/>
          </p:nvPr>
        </p:nvSpPr>
        <p:spPr/>
        <p:txBody>
          <a:bodyPr/>
          <a:lstStyle/>
          <a:p>
            <a:fld id="{4FAB73BC-B049-4115-A692-8D63A059BFB8}" type="slidenum">
              <a:rPr lang="en-US" smtClean="0"/>
              <a:pPr/>
              <a:t>16</a:t>
            </a:fld>
            <a:endParaRPr lang="en-US" dirty="0"/>
          </a:p>
        </p:txBody>
      </p:sp>
      <p:sp>
        <p:nvSpPr>
          <p:cNvPr id="5" name="TextBox 4">
            <a:extLst>
              <a:ext uri="{FF2B5EF4-FFF2-40B4-BE49-F238E27FC236}">
                <a16:creationId xmlns:a16="http://schemas.microsoft.com/office/drawing/2014/main" id="{9EF0918E-6585-95FD-F5A1-D8FA6F951F50}"/>
              </a:ext>
            </a:extLst>
          </p:cNvPr>
          <p:cNvSpPr txBox="1"/>
          <p:nvPr/>
        </p:nvSpPr>
        <p:spPr>
          <a:xfrm>
            <a:off x="487466" y="997979"/>
            <a:ext cx="6950942" cy="4616648"/>
          </a:xfrm>
          <a:prstGeom prst="rect">
            <a:avLst/>
          </a:prstGeom>
          <a:noFill/>
        </p:spPr>
        <p:txBody>
          <a:bodyPr wrap="none" rtlCol="0">
            <a:spAutoFit/>
          </a:bodyPr>
          <a:lstStyle/>
          <a:p>
            <a:r>
              <a:rPr lang="en-US" sz="1400" dirty="0">
                <a:latin typeface="Courier" pitchFamily="2" charset="0"/>
              </a:rPr>
              <a:t> for (int </a:t>
            </a:r>
            <a:r>
              <a:rPr lang="en-US" sz="1400" dirty="0" err="1">
                <a:latin typeface="Courier" pitchFamily="2" charset="0"/>
              </a:rPr>
              <a:t>ic</a:t>
            </a:r>
            <a:r>
              <a:rPr lang="en-US" sz="1400" dirty="0">
                <a:latin typeface="Courier" pitchFamily="2" charset="0"/>
              </a:rPr>
              <a:t> = 0; </a:t>
            </a:r>
            <a:r>
              <a:rPr lang="en-US" sz="1400" dirty="0" err="1">
                <a:latin typeface="Courier" pitchFamily="2" charset="0"/>
              </a:rPr>
              <a:t>ic</a:t>
            </a:r>
            <a:r>
              <a:rPr lang="en-US" sz="1400" dirty="0">
                <a:latin typeface="Courier" pitchFamily="2" charset="0"/>
              </a:rPr>
              <a:t> &lt; </a:t>
            </a:r>
            <a:r>
              <a:rPr lang="en-US" sz="1400" dirty="0" err="1">
                <a:latin typeface="Courier" pitchFamily="2" charset="0"/>
              </a:rPr>
              <a:t>AlgTraits</a:t>
            </a:r>
            <a:r>
              <a:rPr lang="en-US" sz="1400" dirty="0">
                <a:latin typeface="Courier" pitchFamily="2" charset="0"/>
              </a:rPr>
              <a:t>::</a:t>
            </a:r>
            <a:r>
              <a:rPr lang="en-US" sz="1400" dirty="0" err="1">
                <a:latin typeface="Courier" pitchFamily="2" charset="0"/>
              </a:rPr>
              <a:t>nodesPerElement</a:t>
            </a:r>
            <a:r>
              <a:rPr lang="en-US" sz="1400" dirty="0">
                <a:latin typeface="Courier" pitchFamily="2" charset="0"/>
              </a:rPr>
              <a:t>_; ++</a:t>
            </a:r>
            <a:r>
              <a:rPr lang="en-US" sz="1400" dirty="0" err="1">
                <a:latin typeface="Courier" pitchFamily="2" charset="0"/>
              </a:rPr>
              <a:t>ic</a:t>
            </a:r>
            <a:r>
              <a:rPr lang="en-US" sz="1400" dirty="0">
                <a:latin typeface="Courier" pitchFamily="2" charset="0"/>
              </a:rPr>
              <a:t>) {</a:t>
            </a:r>
          </a:p>
          <a:p>
            <a:r>
              <a:rPr lang="en-US" sz="1400" dirty="0">
                <a:latin typeface="Courier" pitchFamily="2" charset="0"/>
              </a:rPr>
              <a:t>     for (int </a:t>
            </a:r>
            <a:r>
              <a:rPr lang="en-US" sz="1400" dirty="0" err="1">
                <a:latin typeface="Courier" pitchFamily="2" charset="0"/>
              </a:rPr>
              <a:t>ip</a:t>
            </a:r>
            <a:r>
              <a:rPr lang="en-US" sz="1400" dirty="0">
                <a:latin typeface="Courier" pitchFamily="2" charset="0"/>
              </a:rPr>
              <a:t>=0; </a:t>
            </a:r>
            <a:r>
              <a:rPr lang="en-US" sz="1400" dirty="0" err="1">
                <a:latin typeface="Courier" pitchFamily="2" charset="0"/>
              </a:rPr>
              <a:t>ip</a:t>
            </a:r>
            <a:r>
              <a:rPr lang="en-US" sz="1400" dirty="0">
                <a:latin typeface="Courier" pitchFamily="2" charset="0"/>
              </a:rPr>
              <a:t> &lt; </a:t>
            </a:r>
            <a:r>
              <a:rPr lang="en-US" sz="1400" dirty="0" err="1">
                <a:latin typeface="Courier" pitchFamily="2" charset="0"/>
              </a:rPr>
              <a:t>AlgTraits</a:t>
            </a:r>
            <a:r>
              <a:rPr lang="en-US" sz="1400" dirty="0">
                <a:latin typeface="Courier" pitchFamily="2" charset="0"/>
              </a:rPr>
              <a:t>::</a:t>
            </a:r>
            <a:r>
              <a:rPr lang="en-US" sz="1400" dirty="0" err="1">
                <a:latin typeface="Courier" pitchFamily="2" charset="0"/>
              </a:rPr>
              <a:t>numScvIp</a:t>
            </a:r>
            <a:r>
              <a:rPr lang="en-US" sz="1400" dirty="0">
                <a:latin typeface="Courier" pitchFamily="2" charset="0"/>
              </a:rPr>
              <a:t>_; ++</a:t>
            </a:r>
            <a:r>
              <a:rPr lang="en-US" sz="1400" dirty="0" err="1">
                <a:latin typeface="Courier" pitchFamily="2" charset="0"/>
              </a:rPr>
              <a:t>ip</a:t>
            </a:r>
            <a:r>
              <a:rPr lang="en-US" sz="1400" dirty="0">
                <a:latin typeface="Courier" pitchFamily="2" charset="0"/>
              </a:rPr>
              <a:t>) {</a:t>
            </a:r>
          </a:p>
          <a:p>
            <a:r>
              <a:rPr lang="en-US" sz="1400" dirty="0">
                <a:latin typeface="Courier" pitchFamily="2" charset="0"/>
              </a:rPr>
              <a:t>  </a:t>
            </a:r>
          </a:p>
          <a:p>
            <a:r>
              <a:rPr lang="en-US" sz="1400" dirty="0">
                <a:latin typeface="Courier" pitchFamily="2" charset="0"/>
              </a:rPr>
              <a:t>      const </a:t>
            </a:r>
            <a:r>
              <a:rPr lang="en-US" sz="1400" dirty="0" err="1">
                <a:latin typeface="Courier" pitchFamily="2" charset="0"/>
              </a:rPr>
              <a:t>DoubleType</a:t>
            </a:r>
            <a:r>
              <a:rPr lang="en-US" sz="1400" dirty="0">
                <a:latin typeface="Courier" pitchFamily="2" charset="0"/>
              </a:rPr>
              <a:t> r = </a:t>
            </a:r>
            <a:r>
              <a:rPr lang="en-US" sz="1400" dirty="0" err="1">
                <a:latin typeface="Courier" pitchFamily="2" charset="0"/>
              </a:rPr>
              <a:t>v_shape_function</a:t>
            </a:r>
            <a:r>
              <a:rPr lang="en-US" sz="1400" dirty="0">
                <a:latin typeface="Courier" pitchFamily="2" charset="0"/>
              </a:rPr>
              <a:t>_(</a:t>
            </a:r>
            <a:r>
              <a:rPr lang="en-US" sz="1400" dirty="0" err="1">
                <a:latin typeface="Courier" pitchFamily="2" charset="0"/>
              </a:rPr>
              <a:t>ip</a:t>
            </a:r>
            <a:r>
              <a:rPr lang="en-US" sz="1400" dirty="0">
                <a:latin typeface="Courier" pitchFamily="2" charset="0"/>
              </a:rPr>
              <a:t>, </a:t>
            </a:r>
            <a:r>
              <a:rPr lang="en-US" sz="1400" dirty="0" err="1">
                <a:latin typeface="Courier" pitchFamily="2" charset="0"/>
              </a:rPr>
              <a:t>ic</a:t>
            </a:r>
            <a:r>
              <a:rPr lang="en-US" sz="1400" dirty="0">
                <a:latin typeface="Courier" pitchFamily="2" charset="0"/>
              </a:rPr>
              <a:t>);      </a:t>
            </a:r>
          </a:p>
          <a:p>
            <a:r>
              <a:rPr lang="en-US" sz="1400" dirty="0">
                <a:latin typeface="Courier" pitchFamily="2" charset="0"/>
              </a:rPr>
              <a:t>      </a:t>
            </a:r>
            <a:r>
              <a:rPr lang="en-US" sz="1400" dirty="0" err="1">
                <a:latin typeface="Courier" pitchFamily="2" charset="0"/>
              </a:rPr>
              <a:t>tkeIp</a:t>
            </a:r>
            <a:r>
              <a:rPr lang="en-US" sz="1400" dirty="0">
                <a:latin typeface="Courier" pitchFamily="2" charset="0"/>
              </a:rPr>
              <a:t> += r*v_tkeNp1(</a:t>
            </a:r>
            <a:r>
              <a:rPr lang="en-US" sz="1400" dirty="0" err="1">
                <a:latin typeface="Courier" pitchFamily="2" charset="0"/>
              </a:rPr>
              <a:t>ic</a:t>
            </a:r>
            <a:r>
              <a:rPr lang="en-US" sz="1400" dirty="0">
                <a:latin typeface="Courier" pitchFamily="2" charset="0"/>
              </a:rPr>
              <a:t>);</a:t>
            </a:r>
          </a:p>
          <a:p>
            <a:r>
              <a:rPr lang="en-US" sz="1400" dirty="0">
                <a:latin typeface="Courier" pitchFamily="2" charset="0"/>
              </a:rPr>
              <a:t>      </a:t>
            </a:r>
            <a:r>
              <a:rPr lang="en-US" sz="1400" dirty="0" err="1">
                <a:latin typeface="Courier" pitchFamily="2" charset="0"/>
              </a:rPr>
              <a:t>rhoIp</a:t>
            </a:r>
            <a:r>
              <a:rPr lang="en-US" sz="1400" dirty="0">
                <a:latin typeface="Courier" pitchFamily="2" charset="0"/>
              </a:rPr>
              <a:t> += r*v_densityNp1(</a:t>
            </a:r>
            <a:r>
              <a:rPr lang="en-US" sz="1400" dirty="0" err="1">
                <a:latin typeface="Courier" pitchFamily="2" charset="0"/>
              </a:rPr>
              <a:t>ic</a:t>
            </a:r>
            <a:r>
              <a:rPr lang="en-US" sz="1400" dirty="0">
                <a:latin typeface="Courier" pitchFamily="2" charset="0"/>
              </a:rPr>
              <a:t>);</a:t>
            </a:r>
          </a:p>
          <a:p>
            <a:r>
              <a:rPr lang="en-US" sz="1400" dirty="0">
                <a:latin typeface="Courier" pitchFamily="2" charset="0"/>
              </a:rPr>
              <a:t>      </a:t>
            </a:r>
            <a:r>
              <a:rPr lang="en-US" sz="1400" dirty="0" err="1">
                <a:latin typeface="Courier" pitchFamily="2" charset="0"/>
              </a:rPr>
              <a:t>tviscIp</a:t>
            </a:r>
            <a:r>
              <a:rPr lang="en-US" sz="1400" dirty="0">
                <a:latin typeface="Courier" pitchFamily="2" charset="0"/>
              </a:rPr>
              <a:t> += r*</a:t>
            </a:r>
            <a:r>
              <a:rPr lang="en-US" sz="1400" dirty="0" err="1">
                <a:latin typeface="Courier" pitchFamily="2" charset="0"/>
              </a:rPr>
              <a:t>v_tvisc</a:t>
            </a:r>
            <a:r>
              <a:rPr lang="en-US" sz="1400" dirty="0">
                <a:latin typeface="Courier" pitchFamily="2" charset="0"/>
              </a:rPr>
              <a:t>(</a:t>
            </a:r>
            <a:r>
              <a:rPr lang="en-US" sz="1400" dirty="0" err="1">
                <a:latin typeface="Courier" pitchFamily="2" charset="0"/>
              </a:rPr>
              <a:t>ic</a:t>
            </a:r>
            <a:r>
              <a:rPr lang="en-US" sz="1400" dirty="0">
                <a:latin typeface="Courier" pitchFamily="2" charset="0"/>
              </a:rPr>
              <a:t>);</a:t>
            </a:r>
          </a:p>
          <a:p>
            <a:r>
              <a:rPr lang="en-US" sz="1400" dirty="0">
                <a:latin typeface="Courier" pitchFamily="2" charset="0"/>
              </a:rPr>
              <a:t>      </a:t>
            </a:r>
            <a:r>
              <a:rPr lang="en-US" sz="1400" dirty="0" err="1">
                <a:latin typeface="Courier" pitchFamily="2" charset="0"/>
              </a:rPr>
              <a:t>dualNodalVolIp</a:t>
            </a:r>
            <a:r>
              <a:rPr lang="en-US" sz="1400" dirty="0">
                <a:latin typeface="Courier" pitchFamily="2" charset="0"/>
              </a:rPr>
              <a:t> += r*</a:t>
            </a:r>
            <a:r>
              <a:rPr lang="en-US" sz="1400" dirty="0" err="1">
                <a:latin typeface="Courier" pitchFamily="2" charset="0"/>
              </a:rPr>
              <a:t>v_dualNodalVolume</a:t>
            </a:r>
            <a:r>
              <a:rPr lang="en-US" sz="1400" dirty="0">
                <a:latin typeface="Courier" pitchFamily="2" charset="0"/>
              </a:rPr>
              <a:t>(</a:t>
            </a:r>
            <a:r>
              <a:rPr lang="en-US" sz="1400" dirty="0" err="1">
                <a:latin typeface="Courier" pitchFamily="2" charset="0"/>
              </a:rPr>
              <a:t>ic</a:t>
            </a:r>
            <a:r>
              <a:rPr lang="en-US" sz="1400" dirty="0">
                <a:latin typeface="Courier" pitchFamily="2" charset="0"/>
              </a:rPr>
              <a:t>);</a:t>
            </a:r>
          </a:p>
          <a:p>
            <a:r>
              <a:rPr lang="en-US" sz="1400" dirty="0">
                <a:latin typeface="Courier" pitchFamily="2" charset="0"/>
              </a:rPr>
              <a:t>      </a:t>
            </a:r>
            <a:r>
              <a:rPr lang="en-US" sz="1400" dirty="0" err="1">
                <a:latin typeface="Courier" pitchFamily="2" charset="0"/>
              </a:rPr>
              <a:t>cEpsIp</a:t>
            </a:r>
            <a:r>
              <a:rPr lang="en-US" sz="1400" dirty="0">
                <a:latin typeface="Courier" pitchFamily="2" charset="0"/>
              </a:rPr>
              <a:t> += r*</a:t>
            </a:r>
            <a:r>
              <a:rPr lang="en-US" sz="1400" dirty="0" err="1">
                <a:latin typeface="Courier" pitchFamily="2" charset="0"/>
              </a:rPr>
              <a:t>v_cEps</a:t>
            </a:r>
            <a:r>
              <a:rPr lang="en-US" sz="1400" dirty="0">
                <a:latin typeface="Courier" pitchFamily="2" charset="0"/>
              </a:rPr>
              <a:t>(</a:t>
            </a:r>
            <a:r>
              <a:rPr lang="en-US" sz="1400" dirty="0" err="1">
                <a:latin typeface="Courier" pitchFamily="2" charset="0"/>
              </a:rPr>
              <a:t>ic</a:t>
            </a:r>
            <a:r>
              <a:rPr lang="en-US" sz="1400" dirty="0">
                <a:latin typeface="Courier" pitchFamily="2" charset="0"/>
              </a:rPr>
              <a:t>);</a:t>
            </a:r>
          </a:p>
          <a:p>
            <a:r>
              <a:rPr lang="en-US" sz="1400" dirty="0">
                <a:latin typeface="Courier" pitchFamily="2" charset="0"/>
              </a:rPr>
              <a:t>      </a:t>
            </a:r>
            <a:r>
              <a:rPr lang="en-US" sz="1400" dirty="0" err="1">
                <a:latin typeface="Courier" pitchFamily="2" charset="0"/>
              </a:rPr>
              <a:t>viscIp</a:t>
            </a:r>
            <a:r>
              <a:rPr lang="en-US" sz="1400" dirty="0">
                <a:latin typeface="Courier" pitchFamily="2" charset="0"/>
              </a:rPr>
              <a:t> += r*</a:t>
            </a:r>
            <a:r>
              <a:rPr lang="en-US" sz="1400" dirty="0" err="1">
                <a:latin typeface="Courier" pitchFamily="2" charset="0"/>
              </a:rPr>
              <a:t>v_visc</a:t>
            </a:r>
            <a:r>
              <a:rPr lang="en-US" sz="1400" dirty="0">
                <a:latin typeface="Courier" pitchFamily="2" charset="0"/>
              </a:rPr>
              <a:t>(</a:t>
            </a:r>
            <a:r>
              <a:rPr lang="en-US" sz="1400" dirty="0" err="1">
                <a:latin typeface="Courier" pitchFamily="2" charset="0"/>
              </a:rPr>
              <a:t>ic</a:t>
            </a:r>
            <a:r>
              <a:rPr lang="en-US" sz="1400" dirty="0">
                <a:latin typeface="Courier" pitchFamily="2" charset="0"/>
              </a:rPr>
              <a:t>);</a:t>
            </a:r>
          </a:p>
          <a:p>
            <a:r>
              <a:rPr lang="en-US" sz="1400" dirty="0">
                <a:latin typeface="Courier" pitchFamily="2" charset="0"/>
              </a:rPr>
              <a:t>      for ( int </a:t>
            </a:r>
            <a:r>
              <a:rPr lang="en-US" sz="1400" dirty="0" err="1">
                <a:latin typeface="Courier" pitchFamily="2" charset="0"/>
              </a:rPr>
              <a:t>i</a:t>
            </a:r>
            <a:r>
              <a:rPr lang="en-US" sz="1400" dirty="0">
                <a:latin typeface="Courier" pitchFamily="2" charset="0"/>
              </a:rPr>
              <a:t> = 0; </a:t>
            </a:r>
            <a:r>
              <a:rPr lang="en-US" sz="1400" dirty="0" err="1">
                <a:latin typeface="Courier" pitchFamily="2" charset="0"/>
              </a:rPr>
              <a:t>i</a:t>
            </a:r>
            <a:r>
              <a:rPr lang="en-US" sz="1400" dirty="0">
                <a:latin typeface="Courier" pitchFamily="2" charset="0"/>
              </a:rPr>
              <a:t> &lt; </a:t>
            </a:r>
            <a:r>
              <a:rPr lang="en-US" sz="1400" dirty="0" err="1">
                <a:latin typeface="Courier" pitchFamily="2" charset="0"/>
              </a:rPr>
              <a:t>AlgTraits</a:t>
            </a:r>
            <a:r>
              <a:rPr lang="en-US" sz="1400" dirty="0">
                <a:latin typeface="Courier" pitchFamily="2" charset="0"/>
              </a:rPr>
              <a:t>::</a:t>
            </a:r>
            <a:r>
              <a:rPr lang="en-US" sz="1400" dirty="0" err="1">
                <a:latin typeface="Courier" pitchFamily="2" charset="0"/>
              </a:rPr>
              <a:t>nDim</a:t>
            </a:r>
            <a:r>
              <a:rPr lang="en-US" sz="1400" dirty="0">
                <a:latin typeface="Courier" pitchFamily="2" charset="0"/>
              </a:rPr>
              <a:t>_; ++</a:t>
            </a:r>
            <a:r>
              <a:rPr lang="en-US" sz="1400" dirty="0" err="1">
                <a:latin typeface="Courier" pitchFamily="2" charset="0"/>
              </a:rPr>
              <a:t>i</a:t>
            </a:r>
            <a:r>
              <a:rPr lang="en-US" sz="1400" dirty="0">
                <a:latin typeface="Courier" pitchFamily="2" charset="0"/>
              </a:rPr>
              <a:t> ) {</a:t>
            </a:r>
          </a:p>
          <a:p>
            <a:r>
              <a:rPr lang="en-US" sz="1400" dirty="0">
                <a:latin typeface="Courier" pitchFamily="2" charset="0"/>
              </a:rPr>
              <a:t>        const </a:t>
            </a:r>
            <a:r>
              <a:rPr lang="en-US" sz="1400" dirty="0" err="1">
                <a:latin typeface="Courier" pitchFamily="2" charset="0"/>
              </a:rPr>
              <a:t>DoubleType</a:t>
            </a:r>
            <a:r>
              <a:rPr lang="en-US" sz="1400" dirty="0">
                <a:latin typeface="Courier" pitchFamily="2" charset="0"/>
              </a:rPr>
              <a:t> </a:t>
            </a:r>
            <a:r>
              <a:rPr lang="en-US" sz="1400" dirty="0" err="1">
                <a:latin typeface="Courier" pitchFamily="2" charset="0"/>
              </a:rPr>
              <a:t>sqrtk</a:t>
            </a:r>
            <a:r>
              <a:rPr lang="en-US" sz="1400" dirty="0">
                <a:latin typeface="Courier" pitchFamily="2" charset="0"/>
              </a:rPr>
              <a:t> = </a:t>
            </a:r>
            <a:r>
              <a:rPr lang="en-US" sz="1400" dirty="0" err="1">
                <a:latin typeface="Courier" pitchFamily="2" charset="0"/>
              </a:rPr>
              <a:t>stk</a:t>
            </a:r>
            <a:r>
              <a:rPr lang="en-US" sz="1400" dirty="0">
                <a:latin typeface="Courier" pitchFamily="2" charset="0"/>
              </a:rPr>
              <a:t>::math::sqrt(v_tkeNp1(</a:t>
            </a:r>
            <a:r>
              <a:rPr lang="en-US" sz="1400" dirty="0" err="1">
                <a:latin typeface="Courier" pitchFamily="2" charset="0"/>
              </a:rPr>
              <a:t>ic</a:t>
            </a:r>
            <a:r>
              <a:rPr lang="en-US" sz="1400" dirty="0">
                <a:latin typeface="Courier" pitchFamily="2" charset="0"/>
              </a:rPr>
              <a:t>));</a:t>
            </a:r>
          </a:p>
          <a:p>
            <a:r>
              <a:rPr lang="en-US" sz="1400" dirty="0">
                <a:latin typeface="Courier" pitchFamily="2" charset="0"/>
              </a:rPr>
              <a:t>        </a:t>
            </a:r>
            <a:r>
              <a:rPr lang="en-US" sz="1400" dirty="0" err="1">
                <a:latin typeface="Courier" pitchFamily="2" charset="0"/>
              </a:rPr>
              <a:t>w_dsqrtkdx</a:t>
            </a:r>
            <a:r>
              <a:rPr lang="en-US" sz="1400" dirty="0">
                <a:latin typeface="Courier" pitchFamily="2" charset="0"/>
              </a:rPr>
              <a:t>[</a:t>
            </a:r>
            <a:r>
              <a:rPr lang="en-US" sz="1400" dirty="0" err="1">
                <a:latin typeface="Courier" pitchFamily="2" charset="0"/>
              </a:rPr>
              <a:t>i</a:t>
            </a:r>
            <a:r>
              <a:rPr lang="en-US" sz="1400" dirty="0">
                <a:latin typeface="Courier" pitchFamily="2" charset="0"/>
              </a:rPr>
              <a:t>] += </a:t>
            </a:r>
            <a:r>
              <a:rPr lang="en-US" sz="1400" dirty="0" err="1">
                <a:latin typeface="Courier" pitchFamily="2" charset="0"/>
              </a:rPr>
              <a:t>v_dndx</a:t>
            </a:r>
            <a:r>
              <a:rPr lang="en-US" sz="1400" dirty="0">
                <a:latin typeface="Courier" pitchFamily="2" charset="0"/>
              </a:rPr>
              <a:t>(</a:t>
            </a:r>
            <a:r>
              <a:rPr lang="en-US" sz="1400" dirty="0" err="1">
                <a:latin typeface="Courier" pitchFamily="2" charset="0"/>
              </a:rPr>
              <a:t>ip,ic,i</a:t>
            </a:r>
            <a:r>
              <a:rPr lang="en-US" sz="1400" dirty="0">
                <a:latin typeface="Courier" pitchFamily="2" charset="0"/>
              </a:rPr>
              <a:t>)*</a:t>
            </a:r>
            <a:r>
              <a:rPr lang="en-US" sz="1400" dirty="0" err="1">
                <a:latin typeface="Courier" pitchFamily="2" charset="0"/>
              </a:rPr>
              <a:t>sqrtk</a:t>
            </a:r>
            <a:r>
              <a:rPr lang="en-US" sz="1400" dirty="0">
                <a:latin typeface="Courier" pitchFamily="2" charset="0"/>
              </a:rPr>
              <a:t>;</a:t>
            </a:r>
          </a:p>
          <a:p>
            <a:r>
              <a:rPr lang="en-US" sz="1400" dirty="0">
                <a:latin typeface="Courier" pitchFamily="2" charset="0"/>
              </a:rPr>
              <a:t>        const </a:t>
            </a:r>
            <a:r>
              <a:rPr lang="en-US" sz="1400" dirty="0" err="1">
                <a:latin typeface="Courier" pitchFamily="2" charset="0"/>
              </a:rPr>
              <a:t>DoubleType</a:t>
            </a:r>
            <a:r>
              <a:rPr lang="en-US" sz="1400" dirty="0">
                <a:latin typeface="Courier" pitchFamily="2" charset="0"/>
              </a:rPr>
              <a:t> </a:t>
            </a:r>
            <a:r>
              <a:rPr lang="en-US" sz="1400" dirty="0" err="1">
                <a:latin typeface="Courier" pitchFamily="2" charset="0"/>
              </a:rPr>
              <a:t>ui</a:t>
            </a:r>
            <a:r>
              <a:rPr lang="en-US" sz="1400" dirty="0">
                <a:latin typeface="Courier" pitchFamily="2" charset="0"/>
              </a:rPr>
              <a:t> = v_velocityNp1(</a:t>
            </a:r>
            <a:r>
              <a:rPr lang="en-US" sz="1400" dirty="0" err="1">
                <a:latin typeface="Courier" pitchFamily="2" charset="0"/>
              </a:rPr>
              <a:t>ic,i</a:t>
            </a:r>
            <a:r>
              <a:rPr lang="en-US" sz="1400" dirty="0">
                <a:latin typeface="Courier" pitchFamily="2" charset="0"/>
              </a:rPr>
              <a:t>);</a:t>
            </a:r>
          </a:p>
          <a:p>
            <a:r>
              <a:rPr lang="en-US" sz="1400" dirty="0">
                <a:latin typeface="Courier" pitchFamily="2" charset="0"/>
              </a:rPr>
              <a:t>        for ( int j = 0; j &lt; </a:t>
            </a:r>
            <a:r>
              <a:rPr lang="en-US" sz="1400" dirty="0" err="1">
                <a:latin typeface="Courier" pitchFamily="2" charset="0"/>
              </a:rPr>
              <a:t>AlgTraits</a:t>
            </a:r>
            <a:r>
              <a:rPr lang="en-US" sz="1400" dirty="0">
                <a:latin typeface="Courier" pitchFamily="2" charset="0"/>
              </a:rPr>
              <a:t>::</a:t>
            </a:r>
            <a:r>
              <a:rPr lang="en-US" sz="1400" dirty="0" err="1">
                <a:latin typeface="Courier" pitchFamily="2" charset="0"/>
              </a:rPr>
              <a:t>nDim</a:t>
            </a:r>
            <a:r>
              <a:rPr lang="en-US" sz="1400" dirty="0">
                <a:latin typeface="Courier" pitchFamily="2" charset="0"/>
              </a:rPr>
              <a:t>_; ++j ) {</a:t>
            </a:r>
          </a:p>
          <a:p>
            <a:r>
              <a:rPr lang="en-US" sz="1400" dirty="0">
                <a:latin typeface="Courier" pitchFamily="2" charset="0"/>
              </a:rPr>
              <a:t>          </a:t>
            </a:r>
            <a:r>
              <a:rPr lang="en-US" sz="1400" dirty="0" err="1">
                <a:latin typeface="Courier" pitchFamily="2" charset="0"/>
              </a:rPr>
              <a:t>w_dudx</a:t>
            </a:r>
            <a:r>
              <a:rPr lang="en-US" sz="1400" dirty="0">
                <a:latin typeface="Courier" pitchFamily="2" charset="0"/>
              </a:rPr>
              <a:t>[</a:t>
            </a:r>
            <a:r>
              <a:rPr lang="en-US" sz="1400" dirty="0" err="1">
                <a:latin typeface="Courier" pitchFamily="2" charset="0"/>
              </a:rPr>
              <a:t>i</a:t>
            </a:r>
            <a:r>
              <a:rPr lang="en-US" sz="1400" dirty="0">
                <a:latin typeface="Courier" pitchFamily="2" charset="0"/>
              </a:rPr>
              <a:t>][j] += </a:t>
            </a:r>
            <a:r>
              <a:rPr lang="en-US" sz="1400" dirty="0" err="1">
                <a:latin typeface="Courier" pitchFamily="2" charset="0"/>
              </a:rPr>
              <a:t>v_dndx</a:t>
            </a:r>
            <a:r>
              <a:rPr lang="en-US" sz="1400" dirty="0">
                <a:latin typeface="Courier" pitchFamily="2" charset="0"/>
              </a:rPr>
              <a:t>(</a:t>
            </a:r>
            <a:r>
              <a:rPr lang="en-US" sz="1400" dirty="0" err="1">
                <a:latin typeface="Courier" pitchFamily="2" charset="0"/>
              </a:rPr>
              <a:t>ip,ic,j</a:t>
            </a:r>
            <a:r>
              <a:rPr lang="en-US" sz="1400" dirty="0">
                <a:latin typeface="Courier" pitchFamily="2" charset="0"/>
              </a:rPr>
              <a:t>)*</a:t>
            </a:r>
            <a:r>
              <a:rPr lang="en-US" sz="1400" dirty="0" err="1">
                <a:latin typeface="Courier" pitchFamily="2" charset="0"/>
              </a:rPr>
              <a:t>ui</a:t>
            </a:r>
            <a:r>
              <a:rPr lang="en-US" sz="1400" dirty="0">
                <a:latin typeface="Courier" pitchFamily="2" charset="0"/>
              </a:rPr>
              <a:t>;</a:t>
            </a:r>
          </a:p>
          <a:p>
            <a:r>
              <a:rPr lang="en-US" sz="1400" dirty="0">
                <a:latin typeface="Courier" pitchFamily="2" charset="0"/>
              </a:rPr>
              <a:t>        }</a:t>
            </a:r>
          </a:p>
          <a:p>
            <a:r>
              <a:rPr lang="en-US" sz="1400" dirty="0">
                <a:latin typeface="Courier" pitchFamily="2" charset="0"/>
              </a:rPr>
              <a:t>      }</a:t>
            </a:r>
          </a:p>
          <a:p>
            <a:r>
              <a:rPr lang="en-US" sz="1400" dirty="0">
                <a:latin typeface="Courier" pitchFamily="2" charset="0"/>
              </a:rPr>
              <a:t>    }</a:t>
            </a:r>
          </a:p>
          <a:p>
            <a:r>
              <a:rPr lang="en-US" sz="1400" dirty="0">
                <a:latin typeface="Courier" pitchFamily="2" charset="0"/>
              </a:rPr>
              <a:t> } </a:t>
            </a:r>
          </a:p>
          <a:p>
            <a:endParaRPr lang="en-US" sz="1400" dirty="0">
              <a:latin typeface="Courier" pitchFamily="2" charset="0"/>
            </a:endParaRPr>
          </a:p>
        </p:txBody>
      </p:sp>
      <p:pic>
        <p:nvPicPr>
          <p:cNvPr id="4" name="Picture 3">
            <a:extLst>
              <a:ext uri="{FF2B5EF4-FFF2-40B4-BE49-F238E27FC236}">
                <a16:creationId xmlns:a16="http://schemas.microsoft.com/office/drawing/2014/main" id="{9BD724C5-2755-6470-5F8A-A9AE204FEC83}"/>
              </a:ext>
            </a:extLst>
          </p:cNvPr>
          <p:cNvPicPr>
            <a:picLocks noChangeAspect="1"/>
          </p:cNvPicPr>
          <p:nvPr/>
        </p:nvPicPr>
        <p:blipFill>
          <a:blip r:embed="rId2"/>
          <a:stretch>
            <a:fillRect/>
          </a:stretch>
        </p:blipFill>
        <p:spPr>
          <a:xfrm>
            <a:off x="7838699" y="2573580"/>
            <a:ext cx="2032000" cy="254000"/>
          </a:xfrm>
          <a:prstGeom prst="rect">
            <a:avLst/>
          </a:prstGeom>
        </p:spPr>
      </p:pic>
      <p:pic>
        <p:nvPicPr>
          <p:cNvPr id="6" name="Picture 5">
            <a:extLst>
              <a:ext uri="{FF2B5EF4-FFF2-40B4-BE49-F238E27FC236}">
                <a16:creationId xmlns:a16="http://schemas.microsoft.com/office/drawing/2014/main" id="{1ED1ACA7-6335-40CE-A314-1FCB9A8ADB03}"/>
              </a:ext>
            </a:extLst>
          </p:cNvPr>
          <p:cNvPicPr>
            <a:picLocks noChangeAspect="1"/>
          </p:cNvPicPr>
          <p:nvPr/>
        </p:nvPicPr>
        <p:blipFill>
          <a:blip r:embed="rId3"/>
          <a:stretch>
            <a:fillRect/>
          </a:stretch>
        </p:blipFill>
        <p:spPr>
          <a:xfrm>
            <a:off x="7370952" y="3193079"/>
            <a:ext cx="2006600" cy="673100"/>
          </a:xfrm>
          <a:prstGeom prst="rect">
            <a:avLst/>
          </a:prstGeom>
        </p:spPr>
      </p:pic>
      <p:pic>
        <p:nvPicPr>
          <p:cNvPr id="7" name="Picture 6">
            <a:extLst>
              <a:ext uri="{FF2B5EF4-FFF2-40B4-BE49-F238E27FC236}">
                <a16:creationId xmlns:a16="http://schemas.microsoft.com/office/drawing/2014/main" id="{F1A7E7AC-7C31-42C3-F472-ACB6179B13D5}"/>
              </a:ext>
            </a:extLst>
          </p:cNvPr>
          <p:cNvPicPr>
            <a:picLocks noChangeAspect="1"/>
          </p:cNvPicPr>
          <p:nvPr/>
        </p:nvPicPr>
        <p:blipFill>
          <a:blip r:embed="rId4"/>
          <a:stretch>
            <a:fillRect/>
          </a:stretch>
        </p:blipFill>
        <p:spPr>
          <a:xfrm>
            <a:off x="7838699" y="4168077"/>
            <a:ext cx="2463800" cy="635000"/>
          </a:xfrm>
          <a:prstGeom prst="rect">
            <a:avLst/>
          </a:prstGeom>
        </p:spPr>
      </p:pic>
      <p:pic>
        <p:nvPicPr>
          <p:cNvPr id="8" name="Picture 7">
            <a:extLst>
              <a:ext uri="{FF2B5EF4-FFF2-40B4-BE49-F238E27FC236}">
                <a16:creationId xmlns:a16="http://schemas.microsoft.com/office/drawing/2014/main" id="{3574046F-05FE-0DF3-8B34-17DA8D324E76}"/>
              </a:ext>
            </a:extLst>
          </p:cNvPr>
          <p:cNvPicPr>
            <a:picLocks noChangeAspect="1"/>
          </p:cNvPicPr>
          <p:nvPr/>
        </p:nvPicPr>
        <p:blipFill>
          <a:blip r:embed="rId5"/>
          <a:stretch>
            <a:fillRect/>
          </a:stretch>
        </p:blipFill>
        <p:spPr>
          <a:xfrm>
            <a:off x="9612634" y="3186729"/>
            <a:ext cx="1854200" cy="685800"/>
          </a:xfrm>
          <a:prstGeom prst="rect">
            <a:avLst/>
          </a:prstGeom>
        </p:spPr>
      </p:pic>
    </p:spTree>
    <p:extLst>
      <p:ext uri="{BB962C8B-B14F-4D97-AF65-F5344CB8AC3E}">
        <p14:creationId xmlns:p14="http://schemas.microsoft.com/office/powerpoint/2010/main" val="374599375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E327AFED-8577-A7BC-2E2C-E0F96A119B1C}"/>
              </a:ext>
            </a:extLst>
          </p:cNvPr>
          <p:cNvPicPr>
            <a:picLocks noChangeAspect="1"/>
          </p:cNvPicPr>
          <p:nvPr/>
        </p:nvPicPr>
        <p:blipFill>
          <a:blip r:embed="rId2"/>
          <a:stretch>
            <a:fillRect/>
          </a:stretch>
        </p:blipFill>
        <p:spPr>
          <a:xfrm>
            <a:off x="5986603" y="2080498"/>
            <a:ext cx="5420872" cy="4572000"/>
          </a:xfrm>
          <a:prstGeom prst="rect">
            <a:avLst/>
          </a:prstGeom>
        </p:spPr>
      </p:pic>
      <p:sp>
        <p:nvSpPr>
          <p:cNvPr id="2" name="Title 1">
            <a:extLst>
              <a:ext uri="{FF2B5EF4-FFF2-40B4-BE49-F238E27FC236}">
                <a16:creationId xmlns:a16="http://schemas.microsoft.com/office/drawing/2014/main" id="{9B60CB5C-E3EB-351D-0365-51CEA870A197}"/>
              </a:ext>
            </a:extLst>
          </p:cNvPr>
          <p:cNvSpPr>
            <a:spLocks noGrp="1"/>
          </p:cNvSpPr>
          <p:nvPr>
            <p:ph type="title"/>
          </p:nvPr>
        </p:nvSpPr>
        <p:spPr/>
        <p:txBody>
          <a:bodyPr>
            <a:normAutofit fontScale="90000"/>
          </a:bodyPr>
          <a:lstStyle/>
          <a:p>
            <a:r>
              <a:rPr lang="en-US" dirty="0"/>
              <a:t>Edge-Based Vertex-Centered Leverages the Dual-Volume Element-based Description of a Control Volume Finite Element Method (CVFEM)</a:t>
            </a:r>
          </a:p>
        </p:txBody>
      </p:sp>
      <p:sp>
        <p:nvSpPr>
          <p:cNvPr id="3" name="Slide Number Placeholder 2">
            <a:extLst>
              <a:ext uri="{FF2B5EF4-FFF2-40B4-BE49-F238E27FC236}">
                <a16:creationId xmlns:a16="http://schemas.microsoft.com/office/drawing/2014/main" id="{15132145-812B-7A44-D3BB-B1198B9D84DE}"/>
              </a:ext>
            </a:extLst>
          </p:cNvPr>
          <p:cNvSpPr>
            <a:spLocks noGrp="1"/>
          </p:cNvSpPr>
          <p:nvPr>
            <p:ph type="sldNum" sz="quarter" idx="10"/>
          </p:nvPr>
        </p:nvSpPr>
        <p:spPr/>
        <p:txBody>
          <a:bodyPr/>
          <a:lstStyle/>
          <a:p>
            <a:fld id="{4FAB73BC-B049-4115-A692-8D63A059BFB8}" type="slidenum">
              <a:rPr lang="en-US" smtClean="0"/>
              <a:pPr/>
              <a:t>2</a:t>
            </a:fld>
            <a:endParaRPr lang="en-US" dirty="0"/>
          </a:p>
        </p:txBody>
      </p:sp>
      <p:sp>
        <p:nvSpPr>
          <p:cNvPr id="4" name="Content Placeholder 3">
            <a:extLst>
              <a:ext uri="{FF2B5EF4-FFF2-40B4-BE49-F238E27FC236}">
                <a16:creationId xmlns:a16="http://schemas.microsoft.com/office/drawing/2014/main" id="{AC483D1C-25C1-8144-1393-6550999390AA}"/>
              </a:ext>
            </a:extLst>
          </p:cNvPr>
          <p:cNvSpPr>
            <a:spLocks noGrp="1"/>
          </p:cNvSpPr>
          <p:nvPr>
            <p:ph sz="quarter" idx="11"/>
          </p:nvPr>
        </p:nvSpPr>
        <p:spPr/>
        <p:txBody>
          <a:bodyPr/>
          <a:lstStyle/>
          <a:p>
            <a:pPr marL="342900" indent="-342900">
              <a:buFont typeface="Arial" panose="020B0604020202020204" pitchFamily="34" charset="0"/>
              <a:buChar char="•"/>
            </a:pPr>
            <a:r>
              <a:rPr lang="en-US" dirty="0"/>
              <a:t>EBVC (A) and CVFEM (B) – As shown below, the dual-volume and integration point layout is very similar</a:t>
            </a:r>
          </a:p>
        </p:txBody>
      </p:sp>
      <p:pic>
        <p:nvPicPr>
          <p:cNvPr id="6" name="Picture 5">
            <a:extLst>
              <a:ext uri="{FF2B5EF4-FFF2-40B4-BE49-F238E27FC236}">
                <a16:creationId xmlns:a16="http://schemas.microsoft.com/office/drawing/2014/main" id="{D6867B02-AA3F-C1E3-263D-CE6F3E51B0BC}"/>
              </a:ext>
            </a:extLst>
          </p:cNvPr>
          <p:cNvPicPr>
            <a:picLocks noChangeAspect="1"/>
          </p:cNvPicPr>
          <p:nvPr/>
        </p:nvPicPr>
        <p:blipFill>
          <a:blip r:embed="rId3"/>
          <a:stretch>
            <a:fillRect/>
          </a:stretch>
        </p:blipFill>
        <p:spPr>
          <a:xfrm>
            <a:off x="151025" y="2080498"/>
            <a:ext cx="5420872" cy="4572000"/>
          </a:xfrm>
          <a:prstGeom prst="rect">
            <a:avLst/>
          </a:prstGeom>
        </p:spPr>
      </p:pic>
      <p:sp>
        <p:nvSpPr>
          <p:cNvPr id="7" name="TextBox 6">
            <a:extLst>
              <a:ext uri="{FF2B5EF4-FFF2-40B4-BE49-F238E27FC236}">
                <a16:creationId xmlns:a16="http://schemas.microsoft.com/office/drawing/2014/main" id="{D4B5E5A5-A8A6-3B42-1BBF-54C5265EBCDE}"/>
              </a:ext>
            </a:extLst>
          </p:cNvPr>
          <p:cNvSpPr txBox="1"/>
          <p:nvPr/>
        </p:nvSpPr>
        <p:spPr>
          <a:xfrm>
            <a:off x="602168" y="6263261"/>
            <a:ext cx="0" cy="0"/>
          </a:xfrm>
          <a:prstGeom prst="rect">
            <a:avLst/>
          </a:prstGeom>
        </p:spPr>
        <p:txBody>
          <a:bodyPr vert="horz" wrap="none" lIns="91440" tIns="45720" rIns="91440" bIns="45720" rtlCol="0">
            <a:noAutofit/>
          </a:bodyPr>
          <a:lstStyle/>
          <a:p>
            <a:pPr algn="l"/>
            <a:r>
              <a:rPr lang="en-US" dirty="0"/>
              <a:t>(A)</a:t>
            </a:r>
          </a:p>
        </p:txBody>
      </p:sp>
      <p:sp>
        <p:nvSpPr>
          <p:cNvPr id="8" name="TextBox 7">
            <a:extLst>
              <a:ext uri="{FF2B5EF4-FFF2-40B4-BE49-F238E27FC236}">
                <a16:creationId xmlns:a16="http://schemas.microsoft.com/office/drawing/2014/main" id="{8231D451-D80B-4A84-EDFE-16FB35302712}"/>
              </a:ext>
            </a:extLst>
          </p:cNvPr>
          <p:cNvSpPr txBox="1"/>
          <p:nvPr/>
        </p:nvSpPr>
        <p:spPr>
          <a:xfrm>
            <a:off x="6553194" y="6263261"/>
            <a:ext cx="0" cy="0"/>
          </a:xfrm>
          <a:prstGeom prst="rect">
            <a:avLst/>
          </a:prstGeom>
        </p:spPr>
        <p:txBody>
          <a:bodyPr vert="horz" wrap="none" lIns="91440" tIns="45720" rIns="91440" bIns="45720" rtlCol="0">
            <a:noAutofit/>
          </a:bodyPr>
          <a:lstStyle/>
          <a:p>
            <a:pPr algn="l"/>
            <a:r>
              <a:rPr lang="en-US" dirty="0"/>
              <a:t>(B)</a:t>
            </a:r>
          </a:p>
        </p:txBody>
      </p:sp>
    </p:spTree>
    <p:extLst>
      <p:ext uri="{BB962C8B-B14F-4D97-AF65-F5344CB8AC3E}">
        <p14:creationId xmlns:p14="http://schemas.microsoft.com/office/powerpoint/2010/main" val="18907062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33F09FE0-79DB-7A02-A240-307744FEF2A1}"/>
              </a:ext>
            </a:extLst>
          </p:cNvPr>
          <p:cNvSpPr>
            <a:spLocks noGrp="1"/>
          </p:cNvSpPr>
          <p:nvPr>
            <p:ph sz="quarter" idx="11"/>
          </p:nvPr>
        </p:nvSpPr>
        <p:spPr>
          <a:xfrm>
            <a:off x="647699" y="1409699"/>
            <a:ext cx="10096499" cy="5292183"/>
          </a:xfrm>
        </p:spPr>
        <p:txBody>
          <a:bodyPr>
            <a:normAutofit/>
          </a:bodyPr>
          <a:lstStyle/>
          <a:p>
            <a:pPr marL="342900" indent="-342900">
              <a:buFont typeface="Arial" panose="020B0604020202020204" pitchFamily="34" charset="0"/>
              <a:buChar char="•"/>
            </a:pPr>
            <a:r>
              <a:rPr lang="en-US" dirty="0"/>
              <a:t>CVFEM is a discretization scheme that:</a:t>
            </a:r>
          </a:p>
          <a:p>
            <a:pPr marL="726948" lvl="1" indent="-342900">
              <a:buFont typeface="Arial" panose="020B0604020202020204" pitchFamily="34" charset="0"/>
              <a:buChar char="•"/>
            </a:pPr>
            <a:r>
              <a:rPr lang="en-US" dirty="0"/>
              <a:t>Iterates over locally-owned elements for Time/Source/etc. (volumetric-based terms)</a:t>
            </a:r>
          </a:p>
          <a:p>
            <a:pPr marL="726948" lvl="1" indent="-342900">
              <a:buFont typeface="Arial" panose="020B0604020202020204" pitchFamily="34" charset="0"/>
              <a:buChar char="•"/>
            </a:pPr>
            <a:r>
              <a:rPr lang="en-US" dirty="0"/>
              <a:t>Iterates over locally-owned elements for Advection/Diffusion/etc. (integrated by parts terms)</a:t>
            </a:r>
          </a:p>
          <a:p>
            <a:r>
              <a:rPr lang="en-US" dirty="0"/>
              <a:t>Below is the patch of elements connected to node 2 (a global matrix row number)</a:t>
            </a:r>
          </a:p>
          <a:p>
            <a:pPr marL="342900" indent="-342900">
              <a:buFont typeface="Arial" panose="020B0604020202020204" pitchFamily="34" charset="0"/>
              <a:buChar char="•"/>
            </a:pPr>
            <a:r>
              <a:rPr lang="en-US" dirty="0"/>
              <a:t>A </a:t>
            </a:r>
            <a:r>
              <a:rPr lang="en-US" i="1" dirty="0"/>
              <a:t>dual-volume</a:t>
            </a:r>
            <a:r>
              <a:rPr lang="en-US" dirty="0"/>
              <a:t> is defined within each element</a:t>
            </a:r>
          </a:p>
          <a:p>
            <a:endParaRPr lang="en-US" dirty="0"/>
          </a:p>
          <a:p>
            <a:r>
              <a:rPr lang="en-US" dirty="0"/>
              <a:t>Interpolation functions, or shape functions:</a:t>
            </a:r>
          </a:p>
          <a:p>
            <a:endParaRPr lang="en-US" dirty="0"/>
          </a:p>
          <a:p>
            <a:pPr marL="342900" indent="-342900">
              <a:buFont typeface="Arial" panose="020B0604020202020204" pitchFamily="34" charset="0"/>
              <a:buChar char="•"/>
            </a:pPr>
            <a:r>
              <a:rPr lang="en-US" dirty="0"/>
              <a:t>Volume and Surface examples:</a:t>
            </a:r>
          </a:p>
          <a:p>
            <a:pPr marL="342900" indent="-342900">
              <a:buFont typeface="Arial" panose="020B0604020202020204" pitchFamily="34" charset="0"/>
              <a:buChar char="•"/>
            </a:pPr>
            <a:endParaRPr lang="en-US" dirty="0"/>
          </a:p>
        </p:txBody>
      </p:sp>
      <p:sp>
        <p:nvSpPr>
          <p:cNvPr id="2" name="Title 1">
            <a:extLst>
              <a:ext uri="{FF2B5EF4-FFF2-40B4-BE49-F238E27FC236}">
                <a16:creationId xmlns:a16="http://schemas.microsoft.com/office/drawing/2014/main" id="{E21B7A96-6135-6901-ECCD-B0702792275B}"/>
              </a:ext>
            </a:extLst>
          </p:cNvPr>
          <p:cNvSpPr>
            <a:spLocks noGrp="1"/>
          </p:cNvSpPr>
          <p:nvPr>
            <p:ph type="title"/>
          </p:nvPr>
        </p:nvSpPr>
        <p:spPr/>
        <p:txBody>
          <a:bodyPr/>
          <a:lstStyle/>
          <a:p>
            <a:r>
              <a:rPr lang="en-US" dirty="0"/>
              <a:t>Deep Dive on CVFEM</a:t>
            </a:r>
            <a:endParaRPr lang="en-US" i="1" dirty="0"/>
          </a:p>
        </p:txBody>
      </p:sp>
      <p:sp>
        <p:nvSpPr>
          <p:cNvPr id="3" name="Slide Number Placeholder 2">
            <a:extLst>
              <a:ext uri="{FF2B5EF4-FFF2-40B4-BE49-F238E27FC236}">
                <a16:creationId xmlns:a16="http://schemas.microsoft.com/office/drawing/2014/main" id="{023E9188-8573-06B3-AC2F-770E073D19A0}"/>
              </a:ext>
            </a:extLst>
          </p:cNvPr>
          <p:cNvSpPr>
            <a:spLocks noGrp="1"/>
          </p:cNvSpPr>
          <p:nvPr>
            <p:ph type="sldNum" sz="quarter" idx="10"/>
          </p:nvPr>
        </p:nvSpPr>
        <p:spPr/>
        <p:txBody>
          <a:bodyPr/>
          <a:lstStyle/>
          <a:p>
            <a:fld id="{4FAB73BC-B049-4115-A692-8D63A059BFB8}" type="slidenum">
              <a:rPr lang="en-US" smtClean="0"/>
              <a:pPr/>
              <a:t>3</a:t>
            </a:fld>
            <a:endParaRPr lang="en-US" dirty="0"/>
          </a:p>
        </p:txBody>
      </p:sp>
      <p:grpSp>
        <p:nvGrpSpPr>
          <p:cNvPr id="5" name="Group 4">
            <a:extLst>
              <a:ext uri="{FF2B5EF4-FFF2-40B4-BE49-F238E27FC236}">
                <a16:creationId xmlns:a16="http://schemas.microsoft.com/office/drawing/2014/main" id="{BD500D2D-2DEF-8BBA-2A71-5740F578BB33}"/>
              </a:ext>
            </a:extLst>
          </p:cNvPr>
          <p:cNvGrpSpPr/>
          <p:nvPr/>
        </p:nvGrpSpPr>
        <p:grpSpPr>
          <a:xfrm>
            <a:off x="8377535" y="2965900"/>
            <a:ext cx="3728473" cy="3630843"/>
            <a:chOff x="435676" y="2437344"/>
            <a:chExt cx="3728473" cy="3630843"/>
          </a:xfrm>
        </p:grpSpPr>
        <p:grpSp>
          <p:nvGrpSpPr>
            <p:cNvPr id="6" name="Group 5">
              <a:extLst>
                <a:ext uri="{FF2B5EF4-FFF2-40B4-BE49-F238E27FC236}">
                  <a16:creationId xmlns:a16="http://schemas.microsoft.com/office/drawing/2014/main" id="{8FFE96AA-BF13-DA1F-17F6-4D6A0B04283B}"/>
                </a:ext>
              </a:extLst>
            </p:cNvPr>
            <p:cNvGrpSpPr/>
            <p:nvPr/>
          </p:nvGrpSpPr>
          <p:grpSpPr>
            <a:xfrm>
              <a:off x="756439" y="2877627"/>
              <a:ext cx="3122851" cy="2800917"/>
              <a:chOff x="4164727" y="3225276"/>
              <a:chExt cx="3122851" cy="2800917"/>
            </a:xfrm>
          </p:grpSpPr>
          <p:cxnSp>
            <p:nvCxnSpPr>
              <p:cNvPr id="17" name="Straight Connector 16">
                <a:extLst>
                  <a:ext uri="{FF2B5EF4-FFF2-40B4-BE49-F238E27FC236}">
                    <a16:creationId xmlns:a16="http://schemas.microsoft.com/office/drawing/2014/main" id="{78804285-F6B7-A8F7-EC60-B1023302C8B5}"/>
                  </a:ext>
                </a:extLst>
              </p:cNvPr>
              <p:cNvCxnSpPr>
                <a:stCxn id="24" idx="3"/>
                <a:endCxn id="20" idx="3"/>
              </p:cNvCxnSpPr>
              <p:nvPr/>
            </p:nvCxnSpPr>
            <p:spPr>
              <a:xfrm flipV="1">
                <a:off x="5684857" y="4716135"/>
                <a:ext cx="1446623" cy="1283182"/>
              </a:xfrm>
              <a:prstGeom prst="line">
                <a:avLst/>
              </a:prstGeom>
              <a:noFill/>
              <a:ln w="6350" cap="flat" cmpd="sng" algn="ctr">
                <a:solidFill>
                  <a:sysClr val="windowText" lastClr="000000"/>
                </a:solidFill>
                <a:prstDash val="solid"/>
                <a:miter lim="800000"/>
              </a:ln>
              <a:effectLst/>
            </p:spPr>
          </p:cxnSp>
          <p:sp>
            <p:nvSpPr>
              <p:cNvPr id="18" name="Rectangle 17">
                <a:extLst>
                  <a:ext uri="{FF2B5EF4-FFF2-40B4-BE49-F238E27FC236}">
                    <a16:creationId xmlns:a16="http://schemas.microsoft.com/office/drawing/2014/main" id="{6D199E5D-D06D-054B-F44F-1541D61DD9A5}"/>
                  </a:ext>
                </a:extLst>
              </p:cNvPr>
              <p:cNvSpPr/>
              <p:nvPr/>
            </p:nvSpPr>
            <p:spPr>
              <a:xfrm>
                <a:off x="5726153" y="3266748"/>
                <a:ext cx="1469985" cy="1344896"/>
              </a:xfrm>
              <a:prstGeom prst="rect">
                <a:avLst/>
              </a:prstGeom>
              <a:no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4F242142-1481-3074-9DF9-84EEE38AAA8E}"/>
                  </a:ext>
                </a:extLst>
              </p:cNvPr>
              <p:cNvSpPr/>
              <p:nvPr/>
            </p:nvSpPr>
            <p:spPr>
              <a:xfrm>
                <a:off x="4256168" y="3266748"/>
                <a:ext cx="1469985" cy="1344896"/>
              </a:xfrm>
              <a:prstGeom prst="rect">
                <a:avLst/>
              </a:prstGeom>
              <a:no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0" name="Oval 19">
                <a:extLst>
                  <a:ext uri="{FF2B5EF4-FFF2-40B4-BE49-F238E27FC236}">
                    <a16:creationId xmlns:a16="http://schemas.microsoft.com/office/drawing/2014/main" id="{A657589D-3CE4-7F15-22E9-908B057C0D20}"/>
                  </a:ext>
                </a:extLst>
              </p:cNvPr>
              <p:cNvSpPr/>
              <p:nvPr/>
            </p:nvSpPr>
            <p:spPr>
              <a:xfrm>
                <a:off x="7104698" y="4559491"/>
                <a:ext cx="182880" cy="183520"/>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 name="Rectangle 20">
                <a:extLst>
                  <a:ext uri="{FF2B5EF4-FFF2-40B4-BE49-F238E27FC236}">
                    <a16:creationId xmlns:a16="http://schemas.microsoft.com/office/drawing/2014/main" id="{38F0BB5A-7213-CCFF-4696-AD744F8211BD}"/>
                  </a:ext>
                </a:extLst>
              </p:cNvPr>
              <p:cNvSpPr/>
              <p:nvPr/>
            </p:nvSpPr>
            <p:spPr>
              <a:xfrm>
                <a:off x="4256167" y="4614292"/>
                <a:ext cx="1469985" cy="1344896"/>
              </a:xfrm>
              <a:prstGeom prst="rect">
                <a:avLst/>
              </a:prstGeom>
              <a:no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 name="Oval 22">
                <a:extLst>
                  <a:ext uri="{FF2B5EF4-FFF2-40B4-BE49-F238E27FC236}">
                    <a16:creationId xmlns:a16="http://schemas.microsoft.com/office/drawing/2014/main" id="{1A1BFAF0-D98B-5DAB-9DD7-E8D29DFE3484}"/>
                  </a:ext>
                </a:extLst>
              </p:cNvPr>
              <p:cNvSpPr/>
              <p:nvPr/>
            </p:nvSpPr>
            <p:spPr>
              <a:xfrm>
                <a:off x="4164727" y="4559491"/>
                <a:ext cx="182880" cy="183520"/>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 name="Oval 23">
                <a:extLst>
                  <a:ext uri="{FF2B5EF4-FFF2-40B4-BE49-F238E27FC236}">
                    <a16:creationId xmlns:a16="http://schemas.microsoft.com/office/drawing/2014/main" id="{282E2FAF-C77D-EF89-803E-5692A68DCD3B}"/>
                  </a:ext>
                </a:extLst>
              </p:cNvPr>
              <p:cNvSpPr/>
              <p:nvPr/>
            </p:nvSpPr>
            <p:spPr>
              <a:xfrm>
                <a:off x="5658075" y="5842673"/>
                <a:ext cx="182880" cy="183520"/>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5" name="Oval 24">
                <a:extLst>
                  <a:ext uri="{FF2B5EF4-FFF2-40B4-BE49-F238E27FC236}">
                    <a16:creationId xmlns:a16="http://schemas.microsoft.com/office/drawing/2014/main" id="{6659D2F9-C476-DFCB-1949-519F8EFE3A22}"/>
                  </a:ext>
                </a:extLst>
              </p:cNvPr>
              <p:cNvSpPr/>
              <p:nvPr/>
            </p:nvSpPr>
            <p:spPr>
              <a:xfrm>
                <a:off x="4188089" y="5842673"/>
                <a:ext cx="182880" cy="183520"/>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6" name="Oval 25">
                <a:extLst>
                  <a:ext uri="{FF2B5EF4-FFF2-40B4-BE49-F238E27FC236}">
                    <a16:creationId xmlns:a16="http://schemas.microsoft.com/office/drawing/2014/main" id="{95EE11A7-930F-DB2D-707B-44F4ED801358}"/>
                  </a:ext>
                </a:extLst>
              </p:cNvPr>
              <p:cNvSpPr/>
              <p:nvPr/>
            </p:nvSpPr>
            <p:spPr>
              <a:xfrm>
                <a:off x="5634713" y="4559491"/>
                <a:ext cx="182880" cy="183520"/>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 name="Oval 26">
                <a:extLst>
                  <a:ext uri="{FF2B5EF4-FFF2-40B4-BE49-F238E27FC236}">
                    <a16:creationId xmlns:a16="http://schemas.microsoft.com/office/drawing/2014/main" id="{7BC9E910-9BEF-76BB-C243-D4AE7F5ED13A}"/>
                  </a:ext>
                </a:extLst>
              </p:cNvPr>
              <p:cNvSpPr/>
              <p:nvPr/>
            </p:nvSpPr>
            <p:spPr>
              <a:xfrm>
                <a:off x="5634713" y="3225276"/>
                <a:ext cx="182880" cy="183520"/>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8" name="Oval 27">
                <a:extLst>
                  <a:ext uri="{FF2B5EF4-FFF2-40B4-BE49-F238E27FC236}">
                    <a16:creationId xmlns:a16="http://schemas.microsoft.com/office/drawing/2014/main" id="{F3C71895-215B-F1D7-FB64-9FAD1320382B}"/>
                  </a:ext>
                </a:extLst>
              </p:cNvPr>
              <p:cNvSpPr/>
              <p:nvPr/>
            </p:nvSpPr>
            <p:spPr>
              <a:xfrm>
                <a:off x="4164728" y="3225276"/>
                <a:ext cx="182880" cy="183520"/>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9" name="Oval 28">
                <a:extLst>
                  <a:ext uri="{FF2B5EF4-FFF2-40B4-BE49-F238E27FC236}">
                    <a16:creationId xmlns:a16="http://schemas.microsoft.com/office/drawing/2014/main" id="{AC13BBF2-E04D-2925-4AC4-7E319FFED5F0}"/>
                  </a:ext>
                </a:extLst>
              </p:cNvPr>
              <p:cNvSpPr/>
              <p:nvPr/>
            </p:nvSpPr>
            <p:spPr>
              <a:xfrm>
                <a:off x="7104698" y="3225276"/>
                <a:ext cx="182880" cy="183520"/>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30" name="Straight Connector 29">
                <a:extLst>
                  <a:ext uri="{FF2B5EF4-FFF2-40B4-BE49-F238E27FC236}">
                    <a16:creationId xmlns:a16="http://schemas.microsoft.com/office/drawing/2014/main" id="{660C2378-1D73-933A-251D-C11D13DA7CE1}"/>
                  </a:ext>
                </a:extLst>
              </p:cNvPr>
              <p:cNvCxnSpPr>
                <a:cxnSpLocks/>
                <a:stCxn id="19" idx="0"/>
                <a:endCxn id="21" idx="2"/>
              </p:cNvCxnSpPr>
              <p:nvPr/>
            </p:nvCxnSpPr>
            <p:spPr>
              <a:xfrm flipH="1">
                <a:off x="4991160" y="3266748"/>
                <a:ext cx="1" cy="2692440"/>
              </a:xfrm>
              <a:prstGeom prst="line">
                <a:avLst/>
              </a:prstGeom>
              <a:noFill/>
              <a:ln w="6350" cap="flat" cmpd="sng" algn="ctr">
                <a:solidFill>
                  <a:srgbClr val="4472C4"/>
                </a:solidFill>
                <a:prstDash val="sysDash"/>
                <a:miter lim="800000"/>
              </a:ln>
              <a:effectLst/>
            </p:spPr>
          </p:cxnSp>
          <p:cxnSp>
            <p:nvCxnSpPr>
              <p:cNvPr id="31" name="Straight Connector 30">
                <a:extLst>
                  <a:ext uri="{FF2B5EF4-FFF2-40B4-BE49-F238E27FC236}">
                    <a16:creationId xmlns:a16="http://schemas.microsoft.com/office/drawing/2014/main" id="{44CFC7A4-63B6-FCAB-2857-7D30BEAB72FF}"/>
                  </a:ext>
                </a:extLst>
              </p:cNvPr>
              <p:cNvCxnSpPr>
                <a:cxnSpLocks/>
                <a:endCxn id="18" idx="3"/>
              </p:cNvCxnSpPr>
              <p:nvPr/>
            </p:nvCxnSpPr>
            <p:spPr>
              <a:xfrm>
                <a:off x="4268954" y="3894197"/>
                <a:ext cx="2927184" cy="0"/>
              </a:xfrm>
              <a:prstGeom prst="line">
                <a:avLst/>
              </a:prstGeom>
              <a:noFill/>
              <a:ln w="6350" cap="flat" cmpd="sng" algn="ctr">
                <a:solidFill>
                  <a:srgbClr val="4472C4"/>
                </a:solidFill>
                <a:prstDash val="sysDash"/>
                <a:miter lim="800000"/>
              </a:ln>
              <a:effectLst/>
            </p:spPr>
          </p:cxnSp>
          <p:cxnSp>
            <p:nvCxnSpPr>
              <p:cNvPr id="32" name="Straight Connector 31">
                <a:extLst>
                  <a:ext uri="{FF2B5EF4-FFF2-40B4-BE49-F238E27FC236}">
                    <a16:creationId xmlns:a16="http://schemas.microsoft.com/office/drawing/2014/main" id="{94250E25-29B8-2E2F-C0FA-97CF2ADD1331}"/>
                  </a:ext>
                </a:extLst>
              </p:cNvPr>
              <p:cNvCxnSpPr>
                <a:endCxn id="18" idx="2"/>
              </p:cNvCxnSpPr>
              <p:nvPr/>
            </p:nvCxnSpPr>
            <p:spPr>
              <a:xfrm>
                <a:off x="6408169" y="3261991"/>
                <a:ext cx="0" cy="1349653"/>
              </a:xfrm>
              <a:prstGeom prst="line">
                <a:avLst/>
              </a:prstGeom>
              <a:noFill/>
              <a:ln w="6350" cap="flat" cmpd="sng" algn="ctr">
                <a:solidFill>
                  <a:srgbClr val="4472C4"/>
                </a:solidFill>
                <a:prstDash val="sysDash"/>
                <a:miter lim="800000"/>
              </a:ln>
              <a:effectLst/>
            </p:spPr>
          </p:cxnSp>
          <p:cxnSp>
            <p:nvCxnSpPr>
              <p:cNvPr id="33" name="Straight Connector 32">
                <a:extLst>
                  <a:ext uri="{FF2B5EF4-FFF2-40B4-BE49-F238E27FC236}">
                    <a16:creationId xmlns:a16="http://schemas.microsoft.com/office/drawing/2014/main" id="{36E5F6DA-F49F-FF74-6EA4-C34D2C871624}"/>
                  </a:ext>
                </a:extLst>
              </p:cNvPr>
              <p:cNvCxnSpPr/>
              <p:nvPr/>
            </p:nvCxnSpPr>
            <p:spPr>
              <a:xfrm flipH="1">
                <a:off x="6280365" y="4600484"/>
                <a:ext cx="127803" cy="452965"/>
              </a:xfrm>
              <a:prstGeom prst="line">
                <a:avLst/>
              </a:prstGeom>
              <a:noFill/>
              <a:ln w="6350" cap="flat" cmpd="sng" algn="ctr">
                <a:solidFill>
                  <a:srgbClr val="4472C4"/>
                </a:solidFill>
                <a:prstDash val="sysDash"/>
                <a:miter lim="800000"/>
              </a:ln>
              <a:effectLst/>
            </p:spPr>
          </p:cxnSp>
          <p:cxnSp>
            <p:nvCxnSpPr>
              <p:cNvPr id="34" name="Straight Connector 33">
                <a:extLst>
                  <a:ext uri="{FF2B5EF4-FFF2-40B4-BE49-F238E27FC236}">
                    <a16:creationId xmlns:a16="http://schemas.microsoft.com/office/drawing/2014/main" id="{A3804D60-63DF-3C10-C344-85579FBB587C}"/>
                  </a:ext>
                </a:extLst>
              </p:cNvPr>
              <p:cNvCxnSpPr/>
              <p:nvPr/>
            </p:nvCxnSpPr>
            <p:spPr>
              <a:xfrm flipH="1">
                <a:off x="5751981" y="5041347"/>
                <a:ext cx="528383" cy="245784"/>
              </a:xfrm>
              <a:prstGeom prst="line">
                <a:avLst/>
              </a:prstGeom>
              <a:noFill/>
              <a:ln w="6350" cap="flat" cmpd="sng" algn="ctr">
                <a:solidFill>
                  <a:srgbClr val="4472C4"/>
                </a:solidFill>
                <a:prstDash val="sysDash"/>
                <a:miter lim="800000"/>
              </a:ln>
              <a:effectLst/>
            </p:spPr>
          </p:cxnSp>
          <p:cxnSp>
            <p:nvCxnSpPr>
              <p:cNvPr id="35" name="Straight Connector 34">
                <a:extLst>
                  <a:ext uri="{FF2B5EF4-FFF2-40B4-BE49-F238E27FC236}">
                    <a16:creationId xmlns:a16="http://schemas.microsoft.com/office/drawing/2014/main" id="{F14F3A96-5ACD-FAF3-553D-6AB42A118F46}"/>
                  </a:ext>
                </a:extLst>
              </p:cNvPr>
              <p:cNvCxnSpPr>
                <a:cxnSpLocks/>
              </p:cNvCxnSpPr>
              <p:nvPr/>
            </p:nvCxnSpPr>
            <p:spPr>
              <a:xfrm>
                <a:off x="6280364" y="5050589"/>
                <a:ext cx="198497" cy="224722"/>
              </a:xfrm>
              <a:prstGeom prst="line">
                <a:avLst/>
              </a:prstGeom>
              <a:noFill/>
              <a:ln w="6350" cap="flat" cmpd="sng" algn="ctr">
                <a:solidFill>
                  <a:srgbClr val="4472C4"/>
                </a:solidFill>
                <a:prstDash val="sysDash"/>
                <a:miter lim="800000"/>
              </a:ln>
              <a:effectLst/>
            </p:spPr>
          </p:cxnSp>
          <p:sp>
            <p:nvSpPr>
              <p:cNvPr id="36" name="Triangle 35">
                <a:extLst>
                  <a:ext uri="{FF2B5EF4-FFF2-40B4-BE49-F238E27FC236}">
                    <a16:creationId xmlns:a16="http://schemas.microsoft.com/office/drawing/2014/main" id="{1D5A6267-E765-B85B-F46A-B6E16E5A963C}"/>
                  </a:ext>
                </a:extLst>
              </p:cNvPr>
              <p:cNvSpPr/>
              <p:nvPr/>
            </p:nvSpPr>
            <p:spPr>
              <a:xfrm>
                <a:off x="5312937" y="3854747"/>
                <a:ext cx="91440" cy="91440"/>
              </a:xfrm>
              <a:prstGeom prst="triangl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7" name="Triangle 36">
                <a:extLst>
                  <a:ext uri="{FF2B5EF4-FFF2-40B4-BE49-F238E27FC236}">
                    <a16:creationId xmlns:a16="http://schemas.microsoft.com/office/drawing/2014/main" id="{D7A131DA-EE6D-F81E-E913-07F0F45E51A5}"/>
                  </a:ext>
                </a:extLst>
              </p:cNvPr>
              <p:cNvSpPr/>
              <p:nvPr/>
            </p:nvSpPr>
            <p:spPr>
              <a:xfrm>
                <a:off x="6028697" y="3845377"/>
                <a:ext cx="91440" cy="91440"/>
              </a:xfrm>
              <a:prstGeom prst="triangl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 name="Triangle 37">
                <a:extLst>
                  <a:ext uri="{FF2B5EF4-FFF2-40B4-BE49-F238E27FC236}">
                    <a16:creationId xmlns:a16="http://schemas.microsoft.com/office/drawing/2014/main" id="{360912E2-D253-FB11-CA92-D6E5F1D384C9}"/>
                  </a:ext>
                </a:extLst>
              </p:cNvPr>
              <p:cNvSpPr/>
              <p:nvPr/>
            </p:nvSpPr>
            <p:spPr>
              <a:xfrm>
                <a:off x="5314284" y="5231846"/>
                <a:ext cx="91440" cy="91440"/>
              </a:xfrm>
              <a:prstGeom prst="triangl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9" name="Triangle 38">
                <a:extLst>
                  <a:ext uri="{FF2B5EF4-FFF2-40B4-BE49-F238E27FC236}">
                    <a16:creationId xmlns:a16="http://schemas.microsoft.com/office/drawing/2014/main" id="{E2D5B1D7-4D72-5D1F-5CBA-5E856152A282}"/>
                  </a:ext>
                </a:extLst>
              </p:cNvPr>
              <p:cNvSpPr/>
              <p:nvPr/>
            </p:nvSpPr>
            <p:spPr>
              <a:xfrm>
                <a:off x="4944861" y="4214354"/>
                <a:ext cx="91440" cy="91440"/>
              </a:xfrm>
              <a:prstGeom prst="triangl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0" name="Triangle 39">
                <a:extLst>
                  <a:ext uri="{FF2B5EF4-FFF2-40B4-BE49-F238E27FC236}">
                    <a16:creationId xmlns:a16="http://schemas.microsoft.com/office/drawing/2014/main" id="{F9F9F819-7F50-7E93-5D9B-84B9A6CA41FF}"/>
                  </a:ext>
                </a:extLst>
              </p:cNvPr>
              <p:cNvSpPr/>
              <p:nvPr/>
            </p:nvSpPr>
            <p:spPr>
              <a:xfrm>
                <a:off x="4947443" y="4959149"/>
                <a:ext cx="91440" cy="91440"/>
              </a:xfrm>
              <a:prstGeom prst="triangl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1" name="Triangle 40">
                <a:extLst>
                  <a:ext uri="{FF2B5EF4-FFF2-40B4-BE49-F238E27FC236}">
                    <a16:creationId xmlns:a16="http://schemas.microsoft.com/office/drawing/2014/main" id="{0F6D08D7-54F2-2339-8787-9F950B0A04E1}"/>
                  </a:ext>
                </a:extLst>
              </p:cNvPr>
              <p:cNvSpPr/>
              <p:nvPr/>
            </p:nvSpPr>
            <p:spPr>
              <a:xfrm>
                <a:off x="6356919" y="4181124"/>
                <a:ext cx="91440" cy="91440"/>
              </a:xfrm>
              <a:prstGeom prst="triangl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2" name="Triangle 41">
                <a:extLst>
                  <a:ext uri="{FF2B5EF4-FFF2-40B4-BE49-F238E27FC236}">
                    <a16:creationId xmlns:a16="http://schemas.microsoft.com/office/drawing/2014/main" id="{B8C7BC35-49BC-B6F1-195B-7214516D5F48}"/>
                  </a:ext>
                </a:extLst>
              </p:cNvPr>
              <p:cNvSpPr/>
              <p:nvPr/>
            </p:nvSpPr>
            <p:spPr>
              <a:xfrm>
                <a:off x="6283056" y="4762813"/>
                <a:ext cx="91440" cy="91440"/>
              </a:xfrm>
              <a:prstGeom prst="triangl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3" name="Triangle 42">
                <a:extLst>
                  <a:ext uri="{FF2B5EF4-FFF2-40B4-BE49-F238E27FC236}">
                    <a16:creationId xmlns:a16="http://schemas.microsoft.com/office/drawing/2014/main" id="{231D80DA-7194-6934-FEF9-035D6FE4E71F}"/>
                  </a:ext>
                </a:extLst>
              </p:cNvPr>
              <p:cNvSpPr/>
              <p:nvPr/>
            </p:nvSpPr>
            <p:spPr>
              <a:xfrm>
                <a:off x="5977405" y="5078674"/>
                <a:ext cx="91440" cy="91440"/>
              </a:xfrm>
              <a:prstGeom prst="triangl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44" name="Straight Connector 43">
                <a:extLst>
                  <a:ext uri="{FF2B5EF4-FFF2-40B4-BE49-F238E27FC236}">
                    <a16:creationId xmlns:a16="http://schemas.microsoft.com/office/drawing/2014/main" id="{C75F8A28-71A8-2E87-2004-CB5DD729DBDC}"/>
                  </a:ext>
                </a:extLst>
              </p:cNvPr>
              <p:cNvCxnSpPr>
                <a:cxnSpLocks/>
                <a:endCxn id="21" idx="3"/>
              </p:cNvCxnSpPr>
              <p:nvPr/>
            </p:nvCxnSpPr>
            <p:spPr>
              <a:xfrm>
                <a:off x="4246860" y="5285190"/>
                <a:ext cx="1479292" cy="1550"/>
              </a:xfrm>
              <a:prstGeom prst="line">
                <a:avLst/>
              </a:prstGeom>
              <a:noFill/>
              <a:ln w="6350" cap="flat" cmpd="sng" algn="ctr">
                <a:solidFill>
                  <a:srgbClr val="4472C4"/>
                </a:solidFill>
                <a:prstDash val="sysDash"/>
                <a:miter lim="800000"/>
              </a:ln>
              <a:effectLst/>
            </p:spPr>
          </p:cxnSp>
          <p:sp>
            <p:nvSpPr>
              <p:cNvPr id="45" name="Diamond 44">
                <a:extLst>
                  <a:ext uri="{FF2B5EF4-FFF2-40B4-BE49-F238E27FC236}">
                    <a16:creationId xmlns:a16="http://schemas.microsoft.com/office/drawing/2014/main" id="{C592DDF9-3F78-B9DC-78EE-459CBFD64708}"/>
                  </a:ext>
                </a:extLst>
              </p:cNvPr>
              <p:cNvSpPr/>
              <p:nvPr/>
            </p:nvSpPr>
            <p:spPr>
              <a:xfrm>
                <a:off x="5312357" y="4196893"/>
                <a:ext cx="91440" cy="91440"/>
              </a:xfrm>
              <a:prstGeom prst="diamond">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6" name="Diamond 45">
                <a:extLst>
                  <a:ext uri="{FF2B5EF4-FFF2-40B4-BE49-F238E27FC236}">
                    <a16:creationId xmlns:a16="http://schemas.microsoft.com/office/drawing/2014/main" id="{34446DBB-BC6B-8B6F-DBC3-86706E18E377}"/>
                  </a:ext>
                </a:extLst>
              </p:cNvPr>
              <p:cNvSpPr/>
              <p:nvPr/>
            </p:nvSpPr>
            <p:spPr>
              <a:xfrm>
                <a:off x="5982977" y="4196893"/>
                <a:ext cx="91440" cy="91440"/>
              </a:xfrm>
              <a:prstGeom prst="diamond">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7" name="Diamond 46">
                <a:extLst>
                  <a:ext uri="{FF2B5EF4-FFF2-40B4-BE49-F238E27FC236}">
                    <a16:creationId xmlns:a16="http://schemas.microsoft.com/office/drawing/2014/main" id="{0AFBA96E-A30C-60DC-2513-9343683CD4FE}"/>
                  </a:ext>
                </a:extLst>
              </p:cNvPr>
              <p:cNvSpPr/>
              <p:nvPr/>
            </p:nvSpPr>
            <p:spPr>
              <a:xfrm>
                <a:off x="5337434" y="4881726"/>
                <a:ext cx="91440" cy="91440"/>
              </a:xfrm>
              <a:prstGeom prst="diamond">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8" name="Diamond 47">
                <a:extLst>
                  <a:ext uri="{FF2B5EF4-FFF2-40B4-BE49-F238E27FC236}">
                    <a16:creationId xmlns:a16="http://schemas.microsoft.com/office/drawing/2014/main" id="{B68E52B4-75B1-65FA-4029-CD81FB3256AE}"/>
                  </a:ext>
                </a:extLst>
              </p:cNvPr>
              <p:cNvSpPr/>
              <p:nvPr/>
            </p:nvSpPr>
            <p:spPr>
              <a:xfrm>
                <a:off x="6008054" y="4881726"/>
                <a:ext cx="91440" cy="91440"/>
              </a:xfrm>
              <a:prstGeom prst="diamond">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7" name="TextBox 6">
              <a:extLst>
                <a:ext uri="{FF2B5EF4-FFF2-40B4-BE49-F238E27FC236}">
                  <a16:creationId xmlns:a16="http://schemas.microsoft.com/office/drawing/2014/main" id="{A90419AC-11DC-F089-4E8A-52226C8D696E}"/>
                </a:ext>
              </a:extLst>
            </p:cNvPr>
            <p:cNvSpPr txBox="1"/>
            <p:nvPr/>
          </p:nvSpPr>
          <p:spPr>
            <a:xfrm>
              <a:off x="435676" y="2463344"/>
              <a:ext cx="301686" cy="369332"/>
            </a:xfrm>
            <a:prstGeom prst="rect">
              <a:avLst/>
            </a:prstGeom>
            <a:noFill/>
          </p:spPr>
          <p:txBody>
            <a:bodyPr wrap="none" rtlCol="0">
              <a:spAutoFit/>
            </a:bodyPr>
            <a:lstStyle/>
            <a:p>
              <a:pPr defTabSz="914400"/>
              <a:r>
                <a:rPr lang="en-US" dirty="0">
                  <a:solidFill>
                    <a:prstClr val="black"/>
                  </a:solidFill>
                  <a:latin typeface="Calibri" panose="020F0502020204030204"/>
                </a:rPr>
                <a:t>8</a:t>
              </a:r>
            </a:p>
          </p:txBody>
        </p:sp>
        <p:sp>
          <p:nvSpPr>
            <p:cNvPr id="8" name="TextBox 7">
              <a:extLst>
                <a:ext uri="{FF2B5EF4-FFF2-40B4-BE49-F238E27FC236}">
                  <a16:creationId xmlns:a16="http://schemas.microsoft.com/office/drawing/2014/main" id="{BE2C1EA3-BB81-2A12-F35B-4ED3733C8A4E}"/>
                </a:ext>
              </a:extLst>
            </p:cNvPr>
            <p:cNvSpPr txBox="1"/>
            <p:nvPr/>
          </p:nvSpPr>
          <p:spPr>
            <a:xfrm>
              <a:off x="2337260" y="2450113"/>
              <a:ext cx="301686" cy="369332"/>
            </a:xfrm>
            <a:prstGeom prst="rect">
              <a:avLst/>
            </a:prstGeom>
            <a:noFill/>
          </p:spPr>
          <p:txBody>
            <a:bodyPr wrap="none" rtlCol="0">
              <a:spAutoFit/>
            </a:bodyPr>
            <a:lstStyle/>
            <a:p>
              <a:pPr defTabSz="914400"/>
              <a:r>
                <a:rPr lang="en-US" dirty="0">
                  <a:solidFill>
                    <a:prstClr val="black"/>
                  </a:solidFill>
                  <a:latin typeface="Calibri" panose="020F0502020204030204"/>
                </a:rPr>
                <a:t>5</a:t>
              </a:r>
            </a:p>
          </p:txBody>
        </p:sp>
        <p:sp>
          <p:nvSpPr>
            <p:cNvPr id="9" name="TextBox 8">
              <a:extLst>
                <a:ext uri="{FF2B5EF4-FFF2-40B4-BE49-F238E27FC236}">
                  <a16:creationId xmlns:a16="http://schemas.microsoft.com/office/drawing/2014/main" id="{7F459980-41E2-260B-37FF-B62DE1561117}"/>
                </a:ext>
              </a:extLst>
            </p:cNvPr>
            <p:cNvSpPr txBox="1"/>
            <p:nvPr/>
          </p:nvSpPr>
          <p:spPr>
            <a:xfrm>
              <a:off x="3862463" y="2437344"/>
              <a:ext cx="301686" cy="369332"/>
            </a:xfrm>
            <a:prstGeom prst="rect">
              <a:avLst/>
            </a:prstGeom>
            <a:noFill/>
          </p:spPr>
          <p:txBody>
            <a:bodyPr wrap="none" rtlCol="0">
              <a:spAutoFit/>
            </a:bodyPr>
            <a:lstStyle/>
            <a:p>
              <a:pPr defTabSz="914400"/>
              <a:r>
                <a:rPr lang="en-US" dirty="0">
                  <a:solidFill>
                    <a:prstClr val="black"/>
                  </a:solidFill>
                  <a:latin typeface="Calibri" panose="020F0502020204030204"/>
                </a:rPr>
                <a:t>6</a:t>
              </a:r>
            </a:p>
          </p:txBody>
        </p:sp>
        <p:sp>
          <p:nvSpPr>
            <p:cNvPr id="10" name="TextBox 9">
              <a:extLst>
                <a:ext uri="{FF2B5EF4-FFF2-40B4-BE49-F238E27FC236}">
                  <a16:creationId xmlns:a16="http://schemas.microsoft.com/office/drawing/2014/main" id="{7D936E71-BFE0-A1E0-0CB6-F5A006967E21}"/>
                </a:ext>
              </a:extLst>
            </p:cNvPr>
            <p:cNvSpPr txBox="1"/>
            <p:nvPr/>
          </p:nvSpPr>
          <p:spPr>
            <a:xfrm>
              <a:off x="435676" y="4239559"/>
              <a:ext cx="301686" cy="369332"/>
            </a:xfrm>
            <a:prstGeom prst="rect">
              <a:avLst/>
            </a:prstGeom>
            <a:noFill/>
          </p:spPr>
          <p:txBody>
            <a:bodyPr wrap="none" rtlCol="0">
              <a:spAutoFit/>
            </a:bodyPr>
            <a:lstStyle/>
            <a:p>
              <a:pPr defTabSz="914400"/>
              <a:r>
                <a:rPr lang="en-US" dirty="0">
                  <a:solidFill>
                    <a:prstClr val="black"/>
                  </a:solidFill>
                  <a:latin typeface="Calibri" panose="020F0502020204030204"/>
                </a:rPr>
                <a:t>1</a:t>
              </a:r>
            </a:p>
          </p:txBody>
        </p:sp>
        <p:sp>
          <p:nvSpPr>
            <p:cNvPr id="11" name="TextBox 10">
              <a:extLst>
                <a:ext uri="{FF2B5EF4-FFF2-40B4-BE49-F238E27FC236}">
                  <a16:creationId xmlns:a16="http://schemas.microsoft.com/office/drawing/2014/main" id="{ACECA1B0-E65C-6617-67C3-D93BA9F8A108}"/>
                </a:ext>
              </a:extLst>
            </p:cNvPr>
            <p:cNvSpPr txBox="1"/>
            <p:nvPr/>
          </p:nvSpPr>
          <p:spPr>
            <a:xfrm>
              <a:off x="2337260" y="4239559"/>
              <a:ext cx="301686" cy="369332"/>
            </a:xfrm>
            <a:prstGeom prst="rect">
              <a:avLst/>
            </a:prstGeom>
            <a:noFill/>
          </p:spPr>
          <p:txBody>
            <a:bodyPr wrap="none" rtlCol="0">
              <a:spAutoFit/>
            </a:bodyPr>
            <a:lstStyle/>
            <a:p>
              <a:pPr defTabSz="914400"/>
              <a:r>
                <a:rPr lang="en-US" dirty="0">
                  <a:solidFill>
                    <a:prstClr val="black"/>
                  </a:solidFill>
                  <a:latin typeface="Calibri" panose="020F0502020204030204"/>
                </a:rPr>
                <a:t>2</a:t>
              </a:r>
            </a:p>
          </p:txBody>
        </p:sp>
        <p:sp>
          <p:nvSpPr>
            <p:cNvPr id="12" name="TextBox 11">
              <a:extLst>
                <a:ext uri="{FF2B5EF4-FFF2-40B4-BE49-F238E27FC236}">
                  <a16:creationId xmlns:a16="http://schemas.microsoft.com/office/drawing/2014/main" id="{DA9F1584-294A-23B2-A017-E04D32495C35}"/>
                </a:ext>
              </a:extLst>
            </p:cNvPr>
            <p:cNvSpPr txBox="1"/>
            <p:nvPr/>
          </p:nvSpPr>
          <p:spPr>
            <a:xfrm>
              <a:off x="3862463" y="4239559"/>
              <a:ext cx="301686" cy="369332"/>
            </a:xfrm>
            <a:prstGeom prst="rect">
              <a:avLst/>
            </a:prstGeom>
            <a:noFill/>
          </p:spPr>
          <p:txBody>
            <a:bodyPr wrap="none" rtlCol="0">
              <a:spAutoFit/>
            </a:bodyPr>
            <a:lstStyle/>
            <a:p>
              <a:pPr defTabSz="914400"/>
              <a:r>
                <a:rPr lang="en-US" dirty="0">
                  <a:solidFill>
                    <a:prstClr val="black"/>
                  </a:solidFill>
                  <a:latin typeface="Calibri" panose="020F0502020204030204"/>
                </a:rPr>
                <a:t>3</a:t>
              </a:r>
            </a:p>
          </p:txBody>
        </p:sp>
        <p:sp>
          <p:nvSpPr>
            <p:cNvPr id="15" name="TextBox 14">
              <a:extLst>
                <a:ext uri="{FF2B5EF4-FFF2-40B4-BE49-F238E27FC236}">
                  <a16:creationId xmlns:a16="http://schemas.microsoft.com/office/drawing/2014/main" id="{79CBEA81-AD1E-465B-EE43-2EBC0F0BEE0B}"/>
                </a:ext>
              </a:extLst>
            </p:cNvPr>
            <p:cNvSpPr txBox="1"/>
            <p:nvPr/>
          </p:nvSpPr>
          <p:spPr>
            <a:xfrm>
              <a:off x="435676" y="5698855"/>
              <a:ext cx="301686" cy="369332"/>
            </a:xfrm>
            <a:prstGeom prst="rect">
              <a:avLst/>
            </a:prstGeom>
            <a:noFill/>
          </p:spPr>
          <p:txBody>
            <a:bodyPr wrap="none" rtlCol="0">
              <a:spAutoFit/>
            </a:bodyPr>
            <a:lstStyle/>
            <a:p>
              <a:pPr defTabSz="914400"/>
              <a:r>
                <a:rPr lang="en-US" dirty="0">
                  <a:solidFill>
                    <a:prstClr val="black"/>
                  </a:solidFill>
                  <a:latin typeface="Calibri" panose="020F0502020204030204"/>
                </a:rPr>
                <a:t>7</a:t>
              </a:r>
            </a:p>
          </p:txBody>
        </p:sp>
        <p:sp>
          <p:nvSpPr>
            <p:cNvPr id="16" name="TextBox 15">
              <a:extLst>
                <a:ext uri="{FF2B5EF4-FFF2-40B4-BE49-F238E27FC236}">
                  <a16:creationId xmlns:a16="http://schemas.microsoft.com/office/drawing/2014/main" id="{F3B4DD40-05DF-AABA-3BFD-F55C959D4465}"/>
                </a:ext>
              </a:extLst>
            </p:cNvPr>
            <p:cNvSpPr txBox="1"/>
            <p:nvPr/>
          </p:nvSpPr>
          <p:spPr>
            <a:xfrm>
              <a:off x="2337260" y="5685624"/>
              <a:ext cx="301686" cy="369332"/>
            </a:xfrm>
            <a:prstGeom prst="rect">
              <a:avLst/>
            </a:prstGeom>
            <a:noFill/>
          </p:spPr>
          <p:txBody>
            <a:bodyPr wrap="none" rtlCol="0">
              <a:spAutoFit/>
            </a:bodyPr>
            <a:lstStyle/>
            <a:p>
              <a:pPr defTabSz="914400"/>
              <a:r>
                <a:rPr lang="en-US" dirty="0">
                  <a:solidFill>
                    <a:prstClr val="black"/>
                  </a:solidFill>
                  <a:latin typeface="Calibri" panose="020F0502020204030204"/>
                </a:rPr>
                <a:t>4</a:t>
              </a:r>
            </a:p>
          </p:txBody>
        </p:sp>
      </p:grpSp>
      <p:sp>
        <p:nvSpPr>
          <p:cNvPr id="49" name="TextBox 48">
            <a:extLst>
              <a:ext uri="{FF2B5EF4-FFF2-40B4-BE49-F238E27FC236}">
                <a16:creationId xmlns:a16="http://schemas.microsoft.com/office/drawing/2014/main" id="{32EDC7E7-5E33-A97D-50B5-E6D94663E44F}"/>
              </a:ext>
            </a:extLst>
          </p:cNvPr>
          <p:cNvSpPr txBox="1"/>
          <p:nvPr/>
        </p:nvSpPr>
        <p:spPr>
          <a:xfrm>
            <a:off x="7699151" y="6514678"/>
            <a:ext cx="2879314" cy="369332"/>
          </a:xfrm>
          <a:prstGeom prst="rect">
            <a:avLst/>
          </a:prstGeom>
          <a:noFill/>
        </p:spPr>
        <p:txBody>
          <a:bodyPr wrap="none" rtlCol="0">
            <a:spAutoFit/>
          </a:bodyPr>
          <a:lstStyle/>
          <a:p>
            <a:r>
              <a:rPr lang="en-US" dirty="0"/>
              <a:t>Sample patch of elements</a:t>
            </a:r>
          </a:p>
        </p:txBody>
      </p:sp>
      <p:pic>
        <p:nvPicPr>
          <p:cNvPr id="51" name="Picture 50">
            <a:extLst>
              <a:ext uri="{FF2B5EF4-FFF2-40B4-BE49-F238E27FC236}">
                <a16:creationId xmlns:a16="http://schemas.microsoft.com/office/drawing/2014/main" id="{8101B65D-BD04-39F3-6B38-1577ED3318C1}"/>
              </a:ext>
            </a:extLst>
          </p:cNvPr>
          <p:cNvPicPr>
            <a:picLocks noChangeAspect="1"/>
          </p:cNvPicPr>
          <p:nvPr/>
        </p:nvPicPr>
        <p:blipFill>
          <a:blip r:embed="rId2"/>
          <a:stretch>
            <a:fillRect/>
          </a:stretch>
        </p:blipFill>
        <p:spPr>
          <a:xfrm>
            <a:off x="5952654" y="3855259"/>
            <a:ext cx="1955800" cy="596900"/>
          </a:xfrm>
          <a:prstGeom prst="rect">
            <a:avLst/>
          </a:prstGeom>
        </p:spPr>
      </p:pic>
      <p:pic>
        <p:nvPicPr>
          <p:cNvPr id="13" name="Picture 12">
            <a:extLst>
              <a:ext uri="{FF2B5EF4-FFF2-40B4-BE49-F238E27FC236}">
                <a16:creationId xmlns:a16="http://schemas.microsoft.com/office/drawing/2014/main" id="{22B3795F-40D8-873E-5FF9-9BE898DCA256}"/>
              </a:ext>
            </a:extLst>
          </p:cNvPr>
          <p:cNvPicPr>
            <a:picLocks noChangeAspect="1"/>
          </p:cNvPicPr>
          <p:nvPr/>
        </p:nvPicPr>
        <p:blipFill>
          <a:blip r:embed="rId3"/>
          <a:stretch>
            <a:fillRect/>
          </a:stretch>
        </p:blipFill>
        <p:spPr>
          <a:xfrm>
            <a:off x="96485" y="5949467"/>
            <a:ext cx="7772400" cy="791858"/>
          </a:xfrm>
          <a:prstGeom prst="rect">
            <a:avLst/>
          </a:prstGeom>
        </p:spPr>
      </p:pic>
      <p:pic>
        <p:nvPicPr>
          <p:cNvPr id="14" name="Picture 13">
            <a:extLst>
              <a:ext uri="{FF2B5EF4-FFF2-40B4-BE49-F238E27FC236}">
                <a16:creationId xmlns:a16="http://schemas.microsoft.com/office/drawing/2014/main" id="{D3CC153E-2070-7A81-EDC2-D8B8D14A05B9}"/>
              </a:ext>
            </a:extLst>
          </p:cNvPr>
          <p:cNvPicPr>
            <a:picLocks noChangeAspect="1"/>
          </p:cNvPicPr>
          <p:nvPr/>
        </p:nvPicPr>
        <p:blipFill>
          <a:blip r:embed="rId4"/>
          <a:stretch>
            <a:fillRect/>
          </a:stretch>
        </p:blipFill>
        <p:spPr>
          <a:xfrm>
            <a:off x="411409" y="5127084"/>
            <a:ext cx="7505700" cy="850900"/>
          </a:xfrm>
          <a:prstGeom prst="rect">
            <a:avLst/>
          </a:prstGeom>
        </p:spPr>
      </p:pic>
    </p:spTree>
    <p:extLst>
      <p:ext uri="{BB962C8B-B14F-4D97-AF65-F5344CB8AC3E}">
        <p14:creationId xmlns:p14="http://schemas.microsoft.com/office/powerpoint/2010/main" val="2183480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E20B0F-0AB9-675F-D1E6-72F35EEA7942}"/>
              </a:ext>
            </a:extLst>
          </p:cNvPr>
          <p:cNvSpPr>
            <a:spLocks noGrp="1"/>
          </p:cNvSpPr>
          <p:nvPr>
            <p:ph type="title"/>
          </p:nvPr>
        </p:nvSpPr>
        <p:spPr/>
        <p:txBody>
          <a:bodyPr/>
          <a:lstStyle/>
          <a:p>
            <a:r>
              <a:rPr lang="en-US" dirty="0"/>
              <a:t>Examples of Various Topologies</a:t>
            </a:r>
          </a:p>
        </p:txBody>
      </p:sp>
      <p:sp>
        <p:nvSpPr>
          <p:cNvPr id="3" name="Slide Number Placeholder 2">
            <a:extLst>
              <a:ext uri="{FF2B5EF4-FFF2-40B4-BE49-F238E27FC236}">
                <a16:creationId xmlns:a16="http://schemas.microsoft.com/office/drawing/2014/main" id="{F7041E76-2E4A-DCEA-4878-C365B3F582BE}"/>
              </a:ext>
            </a:extLst>
          </p:cNvPr>
          <p:cNvSpPr>
            <a:spLocks noGrp="1"/>
          </p:cNvSpPr>
          <p:nvPr>
            <p:ph type="sldNum" sz="quarter" idx="10"/>
          </p:nvPr>
        </p:nvSpPr>
        <p:spPr/>
        <p:txBody>
          <a:bodyPr/>
          <a:lstStyle/>
          <a:p>
            <a:fld id="{4FAB73BC-B049-4115-A692-8D63A059BFB8}" type="slidenum">
              <a:rPr lang="en-US" smtClean="0"/>
              <a:pPr/>
              <a:t>4</a:t>
            </a:fld>
            <a:endParaRPr lang="en-US" dirty="0"/>
          </a:p>
        </p:txBody>
      </p:sp>
      <p:pic>
        <p:nvPicPr>
          <p:cNvPr id="5" name="Picture 4">
            <a:extLst>
              <a:ext uri="{FF2B5EF4-FFF2-40B4-BE49-F238E27FC236}">
                <a16:creationId xmlns:a16="http://schemas.microsoft.com/office/drawing/2014/main" id="{BC5605B4-FC00-BB80-BE9A-75D283D5E769}"/>
              </a:ext>
            </a:extLst>
          </p:cNvPr>
          <p:cNvPicPr>
            <a:picLocks noChangeAspect="1"/>
          </p:cNvPicPr>
          <p:nvPr/>
        </p:nvPicPr>
        <p:blipFill rotWithShape="1">
          <a:blip r:embed="rId2">
            <a:extLst>
              <a:ext uri="{28A0092B-C50C-407E-A947-70E740481C1C}">
                <a14:useLocalDpi xmlns:a14="http://schemas.microsoft.com/office/drawing/2010/main" val="0"/>
              </a:ext>
            </a:extLst>
          </a:blip>
          <a:srcRect l="48078" t="2107" r="31026" b="63016"/>
          <a:stretch/>
        </p:blipFill>
        <p:spPr>
          <a:xfrm>
            <a:off x="1853582" y="1671112"/>
            <a:ext cx="1527859" cy="1442477"/>
          </a:xfrm>
          <a:prstGeom prst="rect">
            <a:avLst/>
          </a:prstGeom>
        </p:spPr>
      </p:pic>
      <p:pic>
        <p:nvPicPr>
          <p:cNvPr id="6" name="Picture 5">
            <a:extLst>
              <a:ext uri="{FF2B5EF4-FFF2-40B4-BE49-F238E27FC236}">
                <a16:creationId xmlns:a16="http://schemas.microsoft.com/office/drawing/2014/main" id="{6310FB4D-EC44-8935-3D56-26263D0E8F8C}"/>
              </a:ext>
            </a:extLst>
          </p:cNvPr>
          <p:cNvPicPr>
            <a:picLocks noChangeAspect="1"/>
          </p:cNvPicPr>
          <p:nvPr/>
        </p:nvPicPr>
        <p:blipFill rotWithShape="1">
          <a:blip r:embed="rId2">
            <a:extLst>
              <a:ext uri="{28A0092B-C50C-407E-A947-70E740481C1C}">
                <a14:useLocalDpi xmlns:a14="http://schemas.microsoft.com/office/drawing/2010/main" val="0"/>
              </a:ext>
            </a:extLst>
          </a:blip>
          <a:srcRect t="66049" r="80411"/>
          <a:stretch/>
        </p:blipFill>
        <p:spPr>
          <a:xfrm>
            <a:off x="8649190" y="1852874"/>
            <a:ext cx="1432347" cy="1404160"/>
          </a:xfrm>
          <a:prstGeom prst="rect">
            <a:avLst/>
          </a:prstGeom>
        </p:spPr>
      </p:pic>
      <p:pic>
        <p:nvPicPr>
          <p:cNvPr id="7" name="Picture 6">
            <a:extLst>
              <a:ext uri="{FF2B5EF4-FFF2-40B4-BE49-F238E27FC236}">
                <a16:creationId xmlns:a16="http://schemas.microsoft.com/office/drawing/2014/main" id="{0FD234F7-506B-890A-7C51-8E11F93A1C22}"/>
              </a:ext>
            </a:extLst>
          </p:cNvPr>
          <p:cNvPicPr>
            <a:picLocks noChangeAspect="1"/>
          </p:cNvPicPr>
          <p:nvPr/>
        </p:nvPicPr>
        <p:blipFill rotWithShape="1">
          <a:blip r:embed="rId2">
            <a:extLst>
              <a:ext uri="{28A0092B-C50C-407E-A947-70E740481C1C}">
                <a14:useLocalDpi xmlns:a14="http://schemas.microsoft.com/office/drawing/2010/main" val="0"/>
              </a:ext>
            </a:extLst>
          </a:blip>
          <a:srcRect l="47824" t="37467" r="32943" b="31468"/>
          <a:stretch/>
        </p:blipFill>
        <p:spPr>
          <a:xfrm>
            <a:off x="7242865" y="1852874"/>
            <a:ext cx="1406325" cy="1284789"/>
          </a:xfrm>
          <a:prstGeom prst="rect">
            <a:avLst/>
          </a:prstGeom>
        </p:spPr>
      </p:pic>
      <p:pic>
        <p:nvPicPr>
          <p:cNvPr id="8" name="Picture 7">
            <a:extLst>
              <a:ext uri="{FF2B5EF4-FFF2-40B4-BE49-F238E27FC236}">
                <a16:creationId xmlns:a16="http://schemas.microsoft.com/office/drawing/2014/main" id="{731CC222-DAFA-74A8-C476-BF67DD8AF4E4}"/>
              </a:ext>
            </a:extLst>
          </p:cNvPr>
          <p:cNvPicPr>
            <a:picLocks noChangeAspect="1"/>
          </p:cNvPicPr>
          <p:nvPr/>
        </p:nvPicPr>
        <p:blipFill rotWithShape="1">
          <a:blip r:embed="rId2">
            <a:extLst>
              <a:ext uri="{28A0092B-C50C-407E-A947-70E740481C1C}">
                <a14:useLocalDpi xmlns:a14="http://schemas.microsoft.com/office/drawing/2010/main" val="0"/>
              </a:ext>
            </a:extLst>
          </a:blip>
          <a:srcRect l="3965" r="79413" b="66280"/>
          <a:stretch/>
        </p:blipFill>
        <p:spPr>
          <a:xfrm>
            <a:off x="3833153" y="1671112"/>
            <a:ext cx="1215341" cy="1394590"/>
          </a:xfrm>
          <a:prstGeom prst="rect">
            <a:avLst/>
          </a:prstGeom>
        </p:spPr>
      </p:pic>
      <p:pic>
        <p:nvPicPr>
          <p:cNvPr id="9" name="Picture 8">
            <a:extLst>
              <a:ext uri="{FF2B5EF4-FFF2-40B4-BE49-F238E27FC236}">
                <a16:creationId xmlns:a16="http://schemas.microsoft.com/office/drawing/2014/main" id="{281769A4-5584-CB8D-2BBB-A91DE4EDDCCB}"/>
              </a:ext>
            </a:extLst>
          </p:cNvPr>
          <p:cNvPicPr>
            <a:picLocks noChangeAspect="1"/>
          </p:cNvPicPr>
          <p:nvPr/>
        </p:nvPicPr>
        <p:blipFill rotWithShape="1">
          <a:blip r:embed="rId2">
            <a:extLst>
              <a:ext uri="{28A0092B-C50C-407E-A947-70E740481C1C}">
                <a14:useLocalDpi xmlns:a14="http://schemas.microsoft.com/office/drawing/2010/main" val="0"/>
              </a:ext>
            </a:extLst>
          </a:blip>
          <a:srcRect t="34232" r="78247" b="35056"/>
          <a:stretch/>
        </p:blipFill>
        <p:spPr>
          <a:xfrm>
            <a:off x="5350402" y="1795501"/>
            <a:ext cx="1590555" cy="1270201"/>
          </a:xfrm>
          <a:prstGeom prst="rect">
            <a:avLst/>
          </a:prstGeom>
        </p:spPr>
      </p:pic>
      <p:pic>
        <p:nvPicPr>
          <p:cNvPr id="10" name="Picture 9">
            <a:extLst>
              <a:ext uri="{FF2B5EF4-FFF2-40B4-BE49-F238E27FC236}">
                <a16:creationId xmlns:a16="http://schemas.microsoft.com/office/drawing/2014/main" id="{319D2DAD-8BB1-A334-3131-4A4261D893E9}"/>
              </a:ext>
            </a:extLst>
          </p:cNvPr>
          <p:cNvPicPr>
            <a:picLocks noChangeAspect="1"/>
          </p:cNvPicPr>
          <p:nvPr/>
        </p:nvPicPr>
        <p:blipFill rotWithShape="1">
          <a:blip r:embed="rId3">
            <a:extLst>
              <a:ext uri="{28A0092B-C50C-407E-A947-70E740481C1C}">
                <a14:useLocalDpi xmlns:a14="http://schemas.microsoft.com/office/drawing/2010/main" val="0"/>
              </a:ext>
            </a:extLst>
          </a:blip>
          <a:srcRect l="54823" t="1031" b="54730"/>
          <a:stretch/>
        </p:blipFill>
        <p:spPr>
          <a:xfrm>
            <a:off x="3434189" y="3495056"/>
            <a:ext cx="2783053" cy="2055199"/>
          </a:xfrm>
          <a:prstGeom prst="rect">
            <a:avLst/>
          </a:prstGeom>
        </p:spPr>
      </p:pic>
      <p:pic>
        <p:nvPicPr>
          <p:cNvPr id="11" name="Picture 10">
            <a:extLst>
              <a:ext uri="{FF2B5EF4-FFF2-40B4-BE49-F238E27FC236}">
                <a16:creationId xmlns:a16="http://schemas.microsoft.com/office/drawing/2014/main" id="{8992A10A-E619-AD16-82C0-28B0DA400150}"/>
              </a:ext>
            </a:extLst>
          </p:cNvPr>
          <p:cNvPicPr>
            <a:picLocks noChangeAspect="1"/>
          </p:cNvPicPr>
          <p:nvPr/>
        </p:nvPicPr>
        <p:blipFill rotWithShape="1">
          <a:blip r:embed="rId3">
            <a:extLst>
              <a:ext uri="{28A0092B-C50C-407E-A947-70E740481C1C}">
                <a14:useLocalDpi xmlns:a14="http://schemas.microsoft.com/office/drawing/2010/main" val="0"/>
              </a:ext>
            </a:extLst>
          </a:blip>
          <a:srcRect l="2534" t="53511" r="52664" b="2278"/>
          <a:stretch/>
        </p:blipFill>
        <p:spPr>
          <a:xfrm>
            <a:off x="6686173" y="3495056"/>
            <a:ext cx="2519708" cy="1875100"/>
          </a:xfrm>
          <a:prstGeom prst="rect">
            <a:avLst/>
          </a:prstGeom>
        </p:spPr>
      </p:pic>
      <p:pic>
        <p:nvPicPr>
          <p:cNvPr id="12" name="Picture 11">
            <a:extLst>
              <a:ext uri="{FF2B5EF4-FFF2-40B4-BE49-F238E27FC236}">
                <a16:creationId xmlns:a16="http://schemas.microsoft.com/office/drawing/2014/main" id="{274107B8-83E5-6D8E-5C79-5BD31D40197E}"/>
              </a:ext>
            </a:extLst>
          </p:cNvPr>
          <p:cNvPicPr>
            <a:picLocks noChangeAspect="1"/>
          </p:cNvPicPr>
          <p:nvPr/>
        </p:nvPicPr>
        <p:blipFill rotWithShape="1">
          <a:blip r:embed="rId3">
            <a:extLst>
              <a:ext uri="{28A0092B-C50C-407E-A947-70E740481C1C}">
                <a14:useLocalDpi xmlns:a14="http://schemas.microsoft.com/office/drawing/2010/main" val="0"/>
              </a:ext>
            </a:extLst>
          </a:blip>
          <a:srcRect l="51662" t="52014" r="1373" b="1265"/>
          <a:stretch/>
        </p:blipFill>
        <p:spPr>
          <a:xfrm>
            <a:off x="1606235" y="3822137"/>
            <a:ext cx="1867533" cy="1401035"/>
          </a:xfrm>
          <a:prstGeom prst="rect">
            <a:avLst/>
          </a:prstGeom>
        </p:spPr>
      </p:pic>
      <p:sp>
        <p:nvSpPr>
          <p:cNvPr id="13" name="TextBox 12">
            <a:extLst>
              <a:ext uri="{FF2B5EF4-FFF2-40B4-BE49-F238E27FC236}">
                <a16:creationId xmlns:a16="http://schemas.microsoft.com/office/drawing/2014/main" id="{A1714302-C4F5-EEBB-D8FE-E57F58EDF1CB}"/>
              </a:ext>
            </a:extLst>
          </p:cNvPr>
          <p:cNvSpPr txBox="1"/>
          <p:nvPr/>
        </p:nvSpPr>
        <p:spPr>
          <a:xfrm>
            <a:off x="2328810" y="1280618"/>
            <a:ext cx="699230" cy="369332"/>
          </a:xfrm>
          <a:prstGeom prst="rect">
            <a:avLst/>
          </a:prstGeom>
          <a:noFill/>
        </p:spPr>
        <p:txBody>
          <a:bodyPr wrap="none" rtlCol="0">
            <a:spAutoFit/>
          </a:bodyPr>
          <a:lstStyle/>
          <a:p>
            <a:r>
              <a:rPr lang="en-US" dirty="0"/>
              <a:t>Hex8</a:t>
            </a:r>
          </a:p>
        </p:txBody>
      </p:sp>
      <p:sp>
        <p:nvSpPr>
          <p:cNvPr id="14" name="TextBox 13">
            <a:extLst>
              <a:ext uri="{FF2B5EF4-FFF2-40B4-BE49-F238E27FC236}">
                <a16:creationId xmlns:a16="http://schemas.microsoft.com/office/drawing/2014/main" id="{133ABD68-587F-A685-3AEB-1DBEC27667CE}"/>
              </a:ext>
            </a:extLst>
          </p:cNvPr>
          <p:cNvSpPr txBox="1"/>
          <p:nvPr/>
        </p:nvSpPr>
        <p:spPr>
          <a:xfrm>
            <a:off x="4091208" y="1293618"/>
            <a:ext cx="630557" cy="369332"/>
          </a:xfrm>
          <a:prstGeom prst="rect">
            <a:avLst/>
          </a:prstGeom>
          <a:noFill/>
        </p:spPr>
        <p:txBody>
          <a:bodyPr wrap="none" rtlCol="0">
            <a:spAutoFit/>
          </a:bodyPr>
          <a:lstStyle/>
          <a:p>
            <a:r>
              <a:rPr lang="en-US" dirty="0"/>
              <a:t>Tet4</a:t>
            </a:r>
          </a:p>
        </p:txBody>
      </p:sp>
      <p:sp>
        <p:nvSpPr>
          <p:cNvPr id="15" name="TextBox 14">
            <a:extLst>
              <a:ext uri="{FF2B5EF4-FFF2-40B4-BE49-F238E27FC236}">
                <a16:creationId xmlns:a16="http://schemas.microsoft.com/office/drawing/2014/main" id="{C38689C9-8552-E849-73FA-2EA87DFCD57C}"/>
              </a:ext>
            </a:extLst>
          </p:cNvPr>
          <p:cNvSpPr txBox="1"/>
          <p:nvPr/>
        </p:nvSpPr>
        <p:spPr>
          <a:xfrm>
            <a:off x="5771863" y="1307158"/>
            <a:ext cx="1146468" cy="369332"/>
          </a:xfrm>
          <a:prstGeom prst="rect">
            <a:avLst/>
          </a:prstGeom>
          <a:noFill/>
        </p:spPr>
        <p:txBody>
          <a:bodyPr wrap="none" rtlCol="0">
            <a:spAutoFit/>
          </a:bodyPr>
          <a:lstStyle/>
          <a:p>
            <a:r>
              <a:rPr lang="en-US" dirty="0"/>
              <a:t>Pyramid5</a:t>
            </a:r>
          </a:p>
        </p:txBody>
      </p:sp>
      <p:sp>
        <p:nvSpPr>
          <p:cNvPr id="16" name="TextBox 15">
            <a:extLst>
              <a:ext uri="{FF2B5EF4-FFF2-40B4-BE49-F238E27FC236}">
                <a16:creationId xmlns:a16="http://schemas.microsoft.com/office/drawing/2014/main" id="{B5454638-0255-BD69-6F19-388502982E76}"/>
              </a:ext>
            </a:extLst>
          </p:cNvPr>
          <p:cNvSpPr txBox="1"/>
          <p:nvPr/>
        </p:nvSpPr>
        <p:spPr>
          <a:xfrm>
            <a:off x="7469899" y="1270468"/>
            <a:ext cx="990207" cy="369332"/>
          </a:xfrm>
          <a:prstGeom prst="rect">
            <a:avLst/>
          </a:prstGeom>
          <a:noFill/>
        </p:spPr>
        <p:txBody>
          <a:bodyPr wrap="none" rtlCol="0">
            <a:spAutoFit/>
          </a:bodyPr>
          <a:lstStyle/>
          <a:p>
            <a:r>
              <a:rPr lang="en-US" dirty="0"/>
              <a:t>Wedge6</a:t>
            </a:r>
          </a:p>
        </p:txBody>
      </p:sp>
      <p:sp>
        <p:nvSpPr>
          <p:cNvPr id="17" name="TextBox 16">
            <a:extLst>
              <a:ext uri="{FF2B5EF4-FFF2-40B4-BE49-F238E27FC236}">
                <a16:creationId xmlns:a16="http://schemas.microsoft.com/office/drawing/2014/main" id="{773C6A6D-5F63-590E-7DD4-A1B73A37CEC0}"/>
              </a:ext>
            </a:extLst>
          </p:cNvPr>
          <p:cNvSpPr txBox="1"/>
          <p:nvPr/>
        </p:nvSpPr>
        <p:spPr>
          <a:xfrm>
            <a:off x="8947638" y="1282043"/>
            <a:ext cx="1111202" cy="369332"/>
          </a:xfrm>
          <a:prstGeom prst="rect">
            <a:avLst/>
          </a:prstGeom>
          <a:noFill/>
        </p:spPr>
        <p:txBody>
          <a:bodyPr wrap="none" rtlCol="0">
            <a:spAutoFit/>
          </a:bodyPr>
          <a:lstStyle/>
          <a:p>
            <a:r>
              <a:rPr lang="en-US" dirty="0"/>
              <a:t>Arbitrary</a:t>
            </a:r>
          </a:p>
        </p:txBody>
      </p:sp>
      <p:sp>
        <p:nvSpPr>
          <p:cNvPr id="18" name="TextBox 17">
            <a:extLst>
              <a:ext uri="{FF2B5EF4-FFF2-40B4-BE49-F238E27FC236}">
                <a16:creationId xmlns:a16="http://schemas.microsoft.com/office/drawing/2014/main" id="{C6A407E6-A610-6E0A-5B5D-BEE612151376}"/>
              </a:ext>
            </a:extLst>
          </p:cNvPr>
          <p:cNvSpPr txBox="1"/>
          <p:nvPr/>
        </p:nvSpPr>
        <p:spPr>
          <a:xfrm>
            <a:off x="2540001" y="5951882"/>
            <a:ext cx="7628820" cy="369332"/>
          </a:xfrm>
          <a:prstGeom prst="rect">
            <a:avLst/>
          </a:prstGeom>
          <a:noFill/>
        </p:spPr>
        <p:txBody>
          <a:bodyPr wrap="none" rtlCol="0">
            <a:spAutoFit/>
          </a:bodyPr>
          <a:lstStyle/>
          <a:p>
            <a:r>
              <a:rPr lang="en-US" dirty="0"/>
              <a:t>Higher-order promoted elements (Hex27, Tet10, Wedge16, Hex64, etc.)</a:t>
            </a:r>
          </a:p>
        </p:txBody>
      </p:sp>
    </p:spTree>
    <p:extLst>
      <p:ext uri="{BB962C8B-B14F-4D97-AF65-F5344CB8AC3E}">
        <p14:creationId xmlns:p14="http://schemas.microsoft.com/office/powerpoint/2010/main" val="17789289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F2EDD1-EB81-AA56-D191-D22936F053AB}"/>
              </a:ext>
            </a:extLst>
          </p:cNvPr>
          <p:cNvSpPr>
            <a:spLocks noGrp="1"/>
          </p:cNvSpPr>
          <p:nvPr>
            <p:ph type="title"/>
          </p:nvPr>
        </p:nvSpPr>
        <p:spPr/>
        <p:txBody>
          <a:bodyPr/>
          <a:lstStyle/>
          <a:p>
            <a:r>
              <a:rPr lang="en-US" dirty="0"/>
              <a:t>Code Design: Managing a Hybrid Mesh</a:t>
            </a:r>
          </a:p>
        </p:txBody>
      </p:sp>
      <p:sp>
        <p:nvSpPr>
          <p:cNvPr id="3" name="Slide Number Placeholder 2">
            <a:extLst>
              <a:ext uri="{FF2B5EF4-FFF2-40B4-BE49-F238E27FC236}">
                <a16:creationId xmlns:a16="http://schemas.microsoft.com/office/drawing/2014/main" id="{DDA80C29-C1A7-6EA2-C034-54C68DC55C3B}"/>
              </a:ext>
            </a:extLst>
          </p:cNvPr>
          <p:cNvSpPr>
            <a:spLocks noGrp="1"/>
          </p:cNvSpPr>
          <p:nvPr>
            <p:ph type="sldNum" sz="quarter" idx="10"/>
          </p:nvPr>
        </p:nvSpPr>
        <p:spPr/>
        <p:txBody>
          <a:bodyPr/>
          <a:lstStyle/>
          <a:p>
            <a:fld id="{4FAB73BC-B049-4115-A692-8D63A059BFB8}" type="slidenum">
              <a:rPr lang="en-US" smtClean="0"/>
              <a:pPr/>
              <a:t>5</a:t>
            </a:fld>
            <a:endParaRPr lang="en-US" dirty="0"/>
          </a:p>
        </p:txBody>
      </p:sp>
      <p:sp>
        <p:nvSpPr>
          <p:cNvPr id="4" name="Content Placeholder 3">
            <a:extLst>
              <a:ext uri="{FF2B5EF4-FFF2-40B4-BE49-F238E27FC236}">
                <a16:creationId xmlns:a16="http://schemas.microsoft.com/office/drawing/2014/main" id="{F3D1E750-7939-D7E2-97CD-87FF20976EB4}"/>
              </a:ext>
            </a:extLst>
          </p:cNvPr>
          <p:cNvSpPr>
            <a:spLocks noGrp="1"/>
          </p:cNvSpPr>
          <p:nvPr>
            <p:ph sz="quarter" idx="11"/>
          </p:nvPr>
        </p:nvSpPr>
        <p:spPr>
          <a:xfrm>
            <a:off x="647700" y="4276887"/>
            <a:ext cx="11049000" cy="2325392"/>
          </a:xfrm>
        </p:spPr>
        <p:txBody>
          <a:bodyPr/>
          <a:lstStyle/>
          <a:p>
            <a:r>
              <a:rPr lang="en-US" dirty="0"/>
              <a:t>Attributes:</a:t>
            </a:r>
          </a:p>
          <a:p>
            <a:pPr marL="285750" indent="-285750">
              <a:buFont typeface="Arial" panose="020B0604020202020204" pitchFamily="34" charset="0"/>
              <a:buChar char="•"/>
            </a:pPr>
            <a:r>
              <a:rPr lang="en-US" dirty="0"/>
              <a:t>Three unique topologies: quad_4, quad9, tri3</a:t>
            </a:r>
          </a:p>
          <a:p>
            <a:pPr marL="285750" indent="-285750">
              <a:buFont typeface="Arial" panose="020B0604020202020204" pitchFamily="34" charset="0"/>
              <a:buChar char="•"/>
            </a:pPr>
            <a:r>
              <a:rPr lang="en-US" dirty="0"/>
              <a:t>Iterate a set of “parts” that map to the homogeneous element blocks</a:t>
            </a:r>
          </a:p>
          <a:p>
            <a:pPr marL="285750" indent="-285750">
              <a:buFont typeface="Arial" panose="020B0604020202020204" pitchFamily="34" charset="0"/>
              <a:buChar char="•"/>
            </a:pPr>
            <a:r>
              <a:rPr lang="en-US" dirty="0"/>
              <a:t>Abstract out the integration rule, i.e., </a:t>
            </a:r>
            <a:r>
              <a:rPr lang="en-US" dirty="0" err="1"/>
              <a:t>AlgTraits</a:t>
            </a:r>
            <a:r>
              <a:rPr lang="en-US" dirty="0"/>
              <a:t>::</a:t>
            </a:r>
            <a:r>
              <a:rPr lang="en-US" dirty="0" err="1"/>
              <a:t>nodesPerElement</a:t>
            </a:r>
            <a:r>
              <a:rPr lang="en-US" dirty="0"/>
              <a:t>_, etc.</a:t>
            </a:r>
          </a:p>
          <a:p>
            <a:pPr marL="285750" indent="-285750">
              <a:buFont typeface="Arial" panose="020B0604020202020204" pitchFamily="34" charset="0"/>
              <a:buChar char="•"/>
            </a:pPr>
            <a:r>
              <a:rPr lang="en-US" dirty="0"/>
              <a:t>Create one algorithm per element topology type (avoids resizing)</a:t>
            </a:r>
          </a:p>
          <a:p>
            <a:endParaRPr lang="en-US" dirty="0"/>
          </a:p>
        </p:txBody>
      </p:sp>
      <p:pic>
        <p:nvPicPr>
          <p:cNvPr id="5" name="Picture 4">
            <a:extLst>
              <a:ext uri="{FF2B5EF4-FFF2-40B4-BE49-F238E27FC236}">
                <a16:creationId xmlns:a16="http://schemas.microsoft.com/office/drawing/2014/main" id="{3BCB6BA4-7335-CD65-03BD-BDA65AD2510B}"/>
              </a:ext>
            </a:extLst>
          </p:cNvPr>
          <p:cNvPicPr>
            <a:picLocks noChangeAspect="1"/>
          </p:cNvPicPr>
          <p:nvPr/>
        </p:nvPicPr>
        <p:blipFill rotWithShape="1">
          <a:blip r:embed="rId2">
            <a:extLst>
              <a:ext uri="{28A0092B-C50C-407E-A947-70E740481C1C}">
                <a14:useLocalDpi xmlns:a14="http://schemas.microsoft.com/office/drawing/2010/main" val="0"/>
              </a:ext>
            </a:extLst>
          </a:blip>
          <a:srcRect t="18535"/>
          <a:stretch/>
        </p:blipFill>
        <p:spPr>
          <a:xfrm>
            <a:off x="1481585" y="1352418"/>
            <a:ext cx="8608423" cy="2608086"/>
          </a:xfrm>
          <a:prstGeom prst="rect">
            <a:avLst/>
          </a:prstGeom>
        </p:spPr>
      </p:pic>
    </p:spTree>
    <p:extLst>
      <p:ext uri="{BB962C8B-B14F-4D97-AF65-F5344CB8AC3E}">
        <p14:creationId xmlns:p14="http://schemas.microsoft.com/office/powerpoint/2010/main" val="13256307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F2EDD1-EB81-AA56-D191-D22936F053AB}"/>
              </a:ext>
            </a:extLst>
          </p:cNvPr>
          <p:cNvSpPr>
            <a:spLocks noGrp="1"/>
          </p:cNvSpPr>
          <p:nvPr>
            <p:ph type="title"/>
          </p:nvPr>
        </p:nvSpPr>
        <p:spPr/>
        <p:txBody>
          <a:bodyPr/>
          <a:lstStyle/>
          <a:p>
            <a:r>
              <a:rPr lang="en-US" dirty="0"/>
              <a:t>Sample </a:t>
            </a:r>
            <a:r>
              <a:rPr lang="en-US" dirty="0" err="1"/>
              <a:t>Nalu</a:t>
            </a:r>
            <a:r>
              <a:rPr lang="en-US" dirty="0"/>
              <a:t> </a:t>
            </a:r>
            <a:r>
              <a:rPr lang="en-US" dirty="0" err="1"/>
              <a:t>ElemKernel</a:t>
            </a:r>
            <a:r>
              <a:rPr lang="en-US" dirty="0"/>
              <a:t>: Construction</a:t>
            </a:r>
          </a:p>
        </p:txBody>
      </p:sp>
      <p:sp>
        <p:nvSpPr>
          <p:cNvPr id="3" name="Slide Number Placeholder 2">
            <a:extLst>
              <a:ext uri="{FF2B5EF4-FFF2-40B4-BE49-F238E27FC236}">
                <a16:creationId xmlns:a16="http://schemas.microsoft.com/office/drawing/2014/main" id="{DDA80C29-C1A7-6EA2-C034-54C68DC55C3B}"/>
              </a:ext>
            </a:extLst>
          </p:cNvPr>
          <p:cNvSpPr>
            <a:spLocks noGrp="1"/>
          </p:cNvSpPr>
          <p:nvPr>
            <p:ph type="sldNum" sz="quarter" idx="10"/>
          </p:nvPr>
        </p:nvSpPr>
        <p:spPr/>
        <p:txBody>
          <a:bodyPr/>
          <a:lstStyle/>
          <a:p>
            <a:fld id="{4FAB73BC-B049-4115-A692-8D63A059BFB8}" type="slidenum">
              <a:rPr lang="en-US" smtClean="0"/>
              <a:pPr/>
              <a:t>6</a:t>
            </a:fld>
            <a:endParaRPr lang="en-US" dirty="0"/>
          </a:p>
        </p:txBody>
      </p:sp>
      <p:sp>
        <p:nvSpPr>
          <p:cNvPr id="4" name="Content Placeholder 3">
            <a:extLst>
              <a:ext uri="{FF2B5EF4-FFF2-40B4-BE49-F238E27FC236}">
                <a16:creationId xmlns:a16="http://schemas.microsoft.com/office/drawing/2014/main" id="{F3D1E750-7939-D7E2-97CD-87FF20976EB4}"/>
              </a:ext>
            </a:extLst>
          </p:cNvPr>
          <p:cNvSpPr>
            <a:spLocks noGrp="1"/>
          </p:cNvSpPr>
          <p:nvPr>
            <p:ph sz="quarter" idx="11"/>
          </p:nvPr>
        </p:nvSpPr>
        <p:spPr>
          <a:xfrm>
            <a:off x="647700" y="5896747"/>
            <a:ext cx="11049000" cy="939765"/>
          </a:xfrm>
        </p:spPr>
        <p:txBody>
          <a:bodyPr>
            <a:normAutofit/>
          </a:bodyPr>
          <a:lstStyle/>
          <a:p>
            <a:r>
              <a:rPr lang="en-US" dirty="0"/>
              <a:t>Constructor defines the fields to gather and the element operations required, </a:t>
            </a:r>
          </a:p>
          <a:p>
            <a:r>
              <a:rPr lang="en-US" dirty="0"/>
              <a:t>e.g., </a:t>
            </a:r>
            <a:r>
              <a:rPr lang="en-US" dirty="0" err="1"/>
              <a:t>dndx</a:t>
            </a:r>
            <a:r>
              <a:rPr lang="en-US" dirty="0"/>
              <a:t>, </a:t>
            </a:r>
            <a:r>
              <a:rPr lang="en-US" dirty="0" err="1"/>
              <a:t>area_vector</a:t>
            </a:r>
            <a:r>
              <a:rPr lang="en-US" dirty="0"/>
              <a:t>, etc.</a:t>
            </a:r>
          </a:p>
        </p:txBody>
      </p:sp>
      <p:grpSp>
        <p:nvGrpSpPr>
          <p:cNvPr id="6" name="Group 5">
            <a:extLst>
              <a:ext uri="{FF2B5EF4-FFF2-40B4-BE49-F238E27FC236}">
                <a16:creationId xmlns:a16="http://schemas.microsoft.com/office/drawing/2014/main" id="{FF992F18-0112-814B-7694-2F50B234E8E6}"/>
              </a:ext>
            </a:extLst>
          </p:cNvPr>
          <p:cNvGrpSpPr/>
          <p:nvPr/>
        </p:nvGrpSpPr>
        <p:grpSpPr>
          <a:xfrm>
            <a:off x="1600200" y="1545714"/>
            <a:ext cx="8783327" cy="3825918"/>
            <a:chOff x="137723" y="2326689"/>
            <a:chExt cx="8783327" cy="3825918"/>
          </a:xfrm>
        </p:grpSpPr>
        <p:pic>
          <p:nvPicPr>
            <p:cNvPr id="7" name="Picture 6">
              <a:extLst>
                <a:ext uri="{FF2B5EF4-FFF2-40B4-BE49-F238E27FC236}">
                  <a16:creationId xmlns:a16="http://schemas.microsoft.com/office/drawing/2014/main" id="{3F41690F-2EA8-629D-6E3B-46A52F0E9E03}"/>
                </a:ext>
              </a:extLst>
            </p:cNvPr>
            <p:cNvPicPr>
              <a:picLocks noChangeAspect="1"/>
            </p:cNvPicPr>
            <p:nvPr/>
          </p:nvPicPr>
          <p:blipFill rotWithShape="1">
            <a:blip r:embed="rId2">
              <a:extLst>
                <a:ext uri="{28A0092B-C50C-407E-A947-70E740481C1C}">
                  <a14:useLocalDpi xmlns:a14="http://schemas.microsoft.com/office/drawing/2010/main" val="0"/>
                </a:ext>
              </a:extLst>
            </a:blip>
            <a:srcRect b="69714"/>
            <a:stretch/>
          </p:blipFill>
          <p:spPr>
            <a:xfrm>
              <a:off x="137723" y="2326689"/>
              <a:ext cx="8776917" cy="2075688"/>
            </a:xfrm>
            <a:prstGeom prst="rect">
              <a:avLst/>
            </a:prstGeom>
          </p:spPr>
        </p:pic>
        <p:pic>
          <p:nvPicPr>
            <p:cNvPr id="8" name="Picture 7">
              <a:extLst>
                <a:ext uri="{FF2B5EF4-FFF2-40B4-BE49-F238E27FC236}">
                  <a16:creationId xmlns:a16="http://schemas.microsoft.com/office/drawing/2014/main" id="{86E74E75-AADA-9D91-6DDB-DF27A352FB56}"/>
                </a:ext>
              </a:extLst>
            </p:cNvPr>
            <p:cNvPicPr>
              <a:picLocks noChangeAspect="1"/>
            </p:cNvPicPr>
            <p:nvPr/>
          </p:nvPicPr>
          <p:blipFill rotWithShape="1">
            <a:blip r:embed="rId2">
              <a:extLst>
                <a:ext uri="{28A0092B-C50C-407E-A947-70E740481C1C}">
                  <a14:useLocalDpi xmlns:a14="http://schemas.microsoft.com/office/drawing/2010/main" val="0"/>
                </a:ext>
              </a:extLst>
            </a:blip>
            <a:srcRect t="74667"/>
            <a:stretch/>
          </p:blipFill>
          <p:spPr>
            <a:xfrm>
              <a:off x="138611" y="4415247"/>
              <a:ext cx="8782439" cy="1737360"/>
            </a:xfrm>
            <a:prstGeom prst="rect">
              <a:avLst/>
            </a:prstGeom>
          </p:spPr>
        </p:pic>
      </p:grpSp>
    </p:spTree>
    <p:extLst>
      <p:ext uri="{BB962C8B-B14F-4D97-AF65-F5344CB8AC3E}">
        <p14:creationId xmlns:p14="http://schemas.microsoft.com/office/powerpoint/2010/main" val="209146573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79030-4AAC-4337-04E6-E9F0300AB3D0}"/>
              </a:ext>
            </a:extLst>
          </p:cNvPr>
          <p:cNvSpPr>
            <a:spLocks noGrp="1"/>
          </p:cNvSpPr>
          <p:nvPr>
            <p:ph type="title"/>
          </p:nvPr>
        </p:nvSpPr>
        <p:spPr/>
        <p:txBody>
          <a:bodyPr/>
          <a:lstStyle/>
          <a:p>
            <a:r>
              <a:rPr lang="en-US" dirty="0"/>
              <a:t>Sample </a:t>
            </a:r>
            <a:r>
              <a:rPr lang="en-US" dirty="0" err="1"/>
              <a:t>Nalu</a:t>
            </a:r>
            <a:r>
              <a:rPr lang="en-US" dirty="0"/>
              <a:t> </a:t>
            </a:r>
            <a:r>
              <a:rPr lang="en-US" dirty="0" err="1"/>
              <a:t>ElemKernel</a:t>
            </a:r>
            <a:r>
              <a:rPr lang="en-US" dirty="0"/>
              <a:t>: Execution</a:t>
            </a:r>
          </a:p>
        </p:txBody>
      </p:sp>
      <p:sp>
        <p:nvSpPr>
          <p:cNvPr id="3" name="Slide Number Placeholder 2">
            <a:extLst>
              <a:ext uri="{FF2B5EF4-FFF2-40B4-BE49-F238E27FC236}">
                <a16:creationId xmlns:a16="http://schemas.microsoft.com/office/drawing/2014/main" id="{0968722D-D29B-5E2F-03B8-FCC61EEDEDBB}"/>
              </a:ext>
            </a:extLst>
          </p:cNvPr>
          <p:cNvSpPr>
            <a:spLocks noGrp="1"/>
          </p:cNvSpPr>
          <p:nvPr>
            <p:ph type="sldNum" sz="quarter" idx="10"/>
          </p:nvPr>
        </p:nvSpPr>
        <p:spPr/>
        <p:txBody>
          <a:bodyPr/>
          <a:lstStyle/>
          <a:p>
            <a:fld id="{4FAB73BC-B049-4115-A692-8D63A059BFB8}" type="slidenum">
              <a:rPr lang="en-US" smtClean="0"/>
              <a:pPr/>
              <a:t>7</a:t>
            </a:fld>
            <a:endParaRPr lang="en-US" dirty="0"/>
          </a:p>
        </p:txBody>
      </p:sp>
      <p:sp>
        <p:nvSpPr>
          <p:cNvPr id="6" name="Content Placeholder 5">
            <a:extLst>
              <a:ext uri="{FF2B5EF4-FFF2-40B4-BE49-F238E27FC236}">
                <a16:creationId xmlns:a16="http://schemas.microsoft.com/office/drawing/2014/main" id="{B2B8FBB5-3C7C-C0CB-2993-97E6B6DCDADA}"/>
              </a:ext>
            </a:extLst>
          </p:cNvPr>
          <p:cNvSpPr>
            <a:spLocks noGrp="1"/>
          </p:cNvSpPr>
          <p:nvPr>
            <p:ph sz="quarter" idx="11"/>
          </p:nvPr>
        </p:nvSpPr>
        <p:spPr>
          <a:xfrm>
            <a:off x="647700" y="1409700"/>
            <a:ext cx="2485990" cy="4610100"/>
          </a:xfrm>
        </p:spPr>
        <p:txBody>
          <a:bodyPr/>
          <a:lstStyle/>
          <a:p>
            <a:r>
              <a:rPr lang="en-US" u="sng" dirty="0"/>
              <a:t>Design Point</a:t>
            </a:r>
            <a:r>
              <a:rPr lang="en-US" dirty="0"/>
              <a:t>: </a:t>
            </a:r>
            <a:r>
              <a:rPr lang="en-US" i="1" dirty="0"/>
              <a:t>Consolidated</a:t>
            </a:r>
            <a:r>
              <a:rPr lang="en-US" dirty="0"/>
              <a:t> approach hides the element loop!</a:t>
            </a:r>
          </a:p>
        </p:txBody>
      </p:sp>
      <p:pic>
        <p:nvPicPr>
          <p:cNvPr id="7" name="Picture 6">
            <a:extLst>
              <a:ext uri="{FF2B5EF4-FFF2-40B4-BE49-F238E27FC236}">
                <a16:creationId xmlns:a16="http://schemas.microsoft.com/office/drawing/2014/main" id="{CB2CD7B0-3BC6-3457-0C67-FF1BCD1992B2}"/>
              </a:ext>
            </a:extLst>
          </p:cNvPr>
          <p:cNvPicPr>
            <a:picLocks noChangeAspect="1"/>
          </p:cNvPicPr>
          <p:nvPr/>
        </p:nvPicPr>
        <p:blipFill rotWithShape="1">
          <a:blip r:embed="rId2">
            <a:extLst>
              <a:ext uri="{28A0092B-C50C-407E-A947-70E740481C1C}">
                <a14:useLocalDpi xmlns:a14="http://schemas.microsoft.com/office/drawing/2010/main" val="0"/>
              </a:ext>
            </a:extLst>
          </a:blip>
          <a:srcRect l="2308" t="929" r="18381"/>
          <a:stretch/>
        </p:blipFill>
        <p:spPr>
          <a:xfrm>
            <a:off x="3248195" y="1268831"/>
            <a:ext cx="5486402" cy="5567681"/>
          </a:xfrm>
          <a:prstGeom prst="rect">
            <a:avLst/>
          </a:prstGeom>
        </p:spPr>
      </p:pic>
      <p:sp>
        <p:nvSpPr>
          <p:cNvPr id="8" name="TextBox 7">
            <a:extLst>
              <a:ext uri="{FF2B5EF4-FFF2-40B4-BE49-F238E27FC236}">
                <a16:creationId xmlns:a16="http://schemas.microsoft.com/office/drawing/2014/main" id="{0540D77E-F4C3-CFC9-BC99-4C0D99A590C5}"/>
              </a:ext>
            </a:extLst>
          </p:cNvPr>
          <p:cNvSpPr txBox="1"/>
          <p:nvPr/>
        </p:nvSpPr>
        <p:spPr>
          <a:xfrm>
            <a:off x="7884324" y="2235269"/>
            <a:ext cx="3659976" cy="646331"/>
          </a:xfrm>
          <a:prstGeom prst="rect">
            <a:avLst/>
          </a:prstGeom>
          <a:noFill/>
        </p:spPr>
        <p:txBody>
          <a:bodyPr wrap="none" rtlCol="0">
            <a:spAutoFit/>
          </a:bodyPr>
          <a:lstStyle/>
          <a:p>
            <a:r>
              <a:rPr lang="en-US" dirty="0">
                <a:solidFill>
                  <a:schemeClr val="accent1"/>
                </a:solidFill>
              </a:rPr>
              <a:t>Thread-local scratch arrays using </a:t>
            </a:r>
          </a:p>
          <a:p>
            <a:r>
              <a:rPr lang="en-US" dirty="0">
                <a:solidFill>
                  <a:schemeClr val="accent1"/>
                </a:solidFill>
              </a:rPr>
              <a:t>A </a:t>
            </a:r>
            <a:r>
              <a:rPr lang="en-US" dirty="0" err="1">
                <a:solidFill>
                  <a:schemeClr val="accent1"/>
                </a:solidFill>
              </a:rPr>
              <a:t>Kokkos</a:t>
            </a:r>
            <a:r>
              <a:rPr lang="en-US" dirty="0">
                <a:solidFill>
                  <a:schemeClr val="accent1"/>
                </a:solidFill>
              </a:rPr>
              <a:t> </a:t>
            </a:r>
            <a:r>
              <a:rPr lang="en-US" dirty="0" err="1">
                <a:solidFill>
                  <a:schemeClr val="accent1"/>
                </a:solidFill>
              </a:rPr>
              <a:t>SharedMemView</a:t>
            </a:r>
            <a:endParaRPr lang="en-US" dirty="0">
              <a:solidFill>
                <a:schemeClr val="accent1"/>
              </a:solidFill>
            </a:endParaRPr>
          </a:p>
        </p:txBody>
      </p:sp>
      <p:cxnSp>
        <p:nvCxnSpPr>
          <p:cNvPr id="9" name="Straight Arrow Connector 8">
            <a:extLst>
              <a:ext uri="{FF2B5EF4-FFF2-40B4-BE49-F238E27FC236}">
                <a16:creationId xmlns:a16="http://schemas.microsoft.com/office/drawing/2014/main" id="{4A410443-F141-1374-6C32-394FCD9B44D1}"/>
              </a:ext>
            </a:extLst>
          </p:cNvPr>
          <p:cNvCxnSpPr/>
          <p:nvPr/>
        </p:nvCxnSpPr>
        <p:spPr bwMode="auto">
          <a:xfrm flipH="1">
            <a:off x="6422371" y="2431426"/>
            <a:ext cx="1461953" cy="57176"/>
          </a:xfrm>
          <a:prstGeom prst="straightConnector1">
            <a:avLst/>
          </a:prstGeom>
          <a:ln>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A87E5D9F-C227-16BD-4441-C88E7025A1D8}"/>
              </a:ext>
            </a:extLst>
          </p:cNvPr>
          <p:cNvCxnSpPr/>
          <p:nvPr/>
        </p:nvCxnSpPr>
        <p:spPr bwMode="auto">
          <a:xfrm flipH="1" flipV="1">
            <a:off x="6261262" y="3322900"/>
            <a:ext cx="2377540" cy="356599"/>
          </a:xfrm>
          <a:prstGeom prst="straightConnector1">
            <a:avLst/>
          </a:prstGeom>
          <a:ln>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BA777398-6CF7-5AFC-19E9-14360BBD1DA1}"/>
              </a:ext>
            </a:extLst>
          </p:cNvPr>
          <p:cNvSpPr txBox="1"/>
          <p:nvPr/>
        </p:nvSpPr>
        <p:spPr>
          <a:xfrm>
            <a:off x="8705059" y="3524638"/>
            <a:ext cx="1249316" cy="369332"/>
          </a:xfrm>
          <a:prstGeom prst="rect">
            <a:avLst/>
          </a:prstGeom>
          <a:noFill/>
        </p:spPr>
        <p:txBody>
          <a:bodyPr wrap="none" rtlCol="0">
            <a:spAutoFit/>
          </a:bodyPr>
          <a:lstStyle/>
          <a:p>
            <a:r>
              <a:rPr lang="en-US" dirty="0">
                <a:solidFill>
                  <a:schemeClr val="accent1"/>
                </a:solidFill>
              </a:rPr>
              <a:t>Templated</a:t>
            </a:r>
          </a:p>
        </p:txBody>
      </p:sp>
      <p:sp>
        <p:nvSpPr>
          <p:cNvPr id="12" name="TextBox 11">
            <a:extLst>
              <a:ext uri="{FF2B5EF4-FFF2-40B4-BE49-F238E27FC236}">
                <a16:creationId xmlns:a16="http://schemas.microsoft.com/office/drawing/2014/main" id="{EB403560-D94F-4FED-CCE9-29C9214291A8}"/>
              </a:ext>
            </a:extLst>
          </p:cNvPr>
          <p:cNvSpPr txBox="1"/>
          <p:nvPr/>
        </p:nvSpPr>
        <p:spPr>
          <a:xfrm>
            <a:off x="8620092" y="4744840"/>
            <a:ext cx="2842873" cy="923330"/>
          </a:xfrm>
          <a:prstGeom prst="rect">
            <a:avLst/>
          </a:prstGeom>
          <a:noFill/>
        </p:spPr>
        <p:txBody>
          <a:bodyPr wrap="square" rtlCol="0">
            <a:spAutoFit/>
          </a:bodyPr>
          <a:lstStyle/>
          <a:p>
            <a:pPr algn="l"/>
            <a:r>
              <a:rPr lang="en-US" dirty="0">
                <a:solidFill>
                  <a:schemeClr val="accent1"/>
                </a:solidFill>
              </a:rPr>
              <a:t>MD-array rather than error-prone</a:t>
            </a:r>
          </a:p>
          <a:p>
            <a:pPr algn="l"/>
            <a:r>
              <a:rPr lang="en-US" dirty="0">
                <a:solidFill>
                  <a:schemeClr val="accent1"/>
                </a:solidFill>
              </a:rPr>
              <a:t>pointer arithmetic</a:t>
            </a:r>
          </a:p>
        </p:txBody>
      </p:sp>
      <p:cxnSp>
        <p:nvCxnSpPr>
          <p:cNvPr id="13" name="Straight Arrow Connector 12">
            <a:extLst>
              <a:ext uri="{FF2B5EF4-FFF2-40B4-BE49-F238E27FC236}">
                <a16:creationId xmlns:a16="http://schemas.microsoft.com/office/drawing/2014/main" id="{6F2DB80C-F806-E4D2-8355-2188FD59B963}"/>
              </a:ext>
            </a:extLst>
          </p:cNvPr>
          <p:cNvCxnSpPr>
            <a:cxnSpLocks/>
          </p:cNvCxnSpPr>
          <p:nvPr/>
        </p:nvCxnSpPr>
        <p:spPr bwMode="auto">
          <a:xfrm flipH="1">
            <a:off x="6870048" y="5131348"/>
            <a:ext cx="1750044" cy="662987"/>
          </a:xfrm>
          <a:prstGeom prst="straightConnector1">
            <a:avLst/>
          </a:prstGeom>
          <a:ln>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7AAF22CF-B2CD-6B16-B94A-8A2D42A449BD}"/>
              </a:ext>
            </a:extLst>
          </p:cNvPr>
          <p:cNvCxnSpPr/>
          <p:nvPr/>
        </p:nvCxnSpPr>
        <p:spPr bwMode="auto">
          <a:xfrm flipH="1">
            <a:off x="6422371" y="3679499"/>
            <a:ext cx="2216431" cy="345596"/>
          </a:xfrm>
          <a:prstGeom prst="straightConnector1">
            <a:avLst/>
          </a:prstGeom>
          <a:ln>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246C5F7C-2C37-F68E-AC4B-798429D97B0B}"/>
              </a:ext>
            </a:extLst>
          </p:cNvPr>
          <p:cNvCxnSpPr/>
          <p:nvPr/>
        </p:nvCxnSpPr>
        <p:spPr bwMode="auto">
          <a:xfrm flipH="1">
            <a:off x="6737122" y="3687444"/>
            <a:ext cx="1897326" cy="775342"/>
          </a:xfrm>
          <a:prstGeom prst="straightConnector1">
            <a:avLst/>
          </a:prstGeom>
          <a:ln>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433D71E1-D427-5162-13F8-041394B860C9}"/>
              </a:ext>
            </a:extLst>
          </p:cNvPr>
          <p:cNvSpPr txBox="1"/>
          <p:nvPr/>
        </p:nvSpPr>
        <p:spPr>
          <a:xfrm>
            <a:off x="8734597" y="4166003"/>
            <a:ext cx="663964" cy="369332"/>
          </a:xfrm>
          <a:prstGeom prst="rect">
            <a:avLst/>
          </a:prstGeom>
          <a:noFill/>
        </p:spPr>
        <p:txBody>
          <a:bodyPr wrap="none" rtlCol="0">
            <a:spAutoFit/>
          </a:bodyPr>
          <a:lstStyle/>
          <a:p>
            <a:r>
              <a:rPr lang="en-US" dirty="0">
                <a:solidFill>
                  <a:schemeClr val="accent1"/>
                </a:solidFill>
              </a:rPr>
              <a:t>SIMD</a:t>
            </a:r>
          </a:p>
        </p:txBody>
      </p:sp>
      <p:cxnSp>
        <p:nvCxnSpPr>
          <p:cNvPr id="17" name="Straight Arrow Connector 16">
            <a:extLst>
              <a:ext uri="{FF2B5EF4-FFF2-40B4-BE49-F238E27FC236}">
                <a16:creationId xmlns:a16="http://schemas.microsoft.com/office/drawing/2014/main" id="{51A58491-192A-8B92-E9C3-C03EA3F2A310}"/>
              </a:ext>
            </a:extLst>
          </p:cNvPr>
          <p:cNvCxnSpPr>
            <a:cxnSpLocks/>
            <a:stCxn id="16" idx="1"/>
          </p:cNvCxnSpPr>
          <p:nvPr/>
        </p:nvCxnSpPr>
        <p:spPr bwMode="auto">
          <a:xfrm flipH="1">
            <a:off x="5141457" y="4350669"/>
            <a:ext cx="3593140" cy="581406"/>
          </a:xfrm>
          <a:prstGeom prst="straightConnector1">
            <a:avLst/>
          </a:prstGeom>
          <a:ln>
            <a:headEnd type="none" w="med"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58953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43AC4E-0E04-0A9C-A64E-0CFF4CB97D9D}"/>
              </a:ext>
            </a:extLst>
          </p:cNvPr>
          <p:cNvSpPr>
            <a:spLocks noGrp="1"/>
          </p:cNvSpPr>
          <p:nvPr>
            <p:ph type="title"/>
          </p:nvPr>
        </p:nvSpPr>
        <p:spPr/>
        <p:txBody>
          <a:bodyPr/>
          <a:lstStyle/>
          <a:p>
            <a:r>
              <a:rPr lang="en-US" dirty="0"/>
              <a:t>Implicit Solves - Refresher</a:t>
            </a:r>
          </a:p>
        </p:txBody>
      </p:sp>
      <p:sp>
        <p:nvSpPr>
          <p:cNvPr id="3" name="Slide Number Placeholder 2">
            <a:extLst>
              <a:ext uri="{FF2B5EF4-FFF2-40B4-BE49-F238E27FC236}">
                <a16:creationId xmlns:a16="http://schemas.microsoft.com/office/drawing/2014/main" id="{411D4F88-10CC-8235-B6EA-7F2BE8FD2ED5}"/>
              </a:ext>
            </a:extLst>
          </p:cNvPr>
          <p:cNvSpPr>
            <a:spLocks noGrp="1"/>
          </p:cNvSpPr>
          <p:nvPr>
            <p:ph type="sldNum" sz="quarter" idx="10"/>
          </p:nvPr>
        </p:nvSpPr>
        <p:spPr/>
        <p:txBody>
          <a:bodyPr/>
          <a:lstStyle/>
          <a:p>
            <a:fld id="{4FAB73BC-B049-4115-A692-8D63A059BFB8}" type="slidenum">
              <a:rPr lang="en-US" smtClean="0"/>
              <a:pPr/>
              <a:t>8</a:t>
            </a:fld>
            <a:endParaRPr lang="en-US" dirty="0"/>
          </a:p>
        </p:txBody>
      </p:sp>
      <p:sp>
        <p:nvSpPr>
          <p:cNvPr id="4" name="Content Placeholder 3">
            <a:extLst>
              <a:ext uri="{FF2B5EF4-FFF2-40B4-BE49-F238E27FC236}">
                <a16:creationId xmlns:a16="http://schemas.microsoft.com/office/drawing/2014/main" id="{3EE06AF1-C0F0-D1E4-A62C-DF67B9435C9E}"/>
              </a:ext>
            </a:extLst>
          </p:cNvPr>
          <p:cNvSpPr>
            <a:spLocks noGrp="1"/>
          </p:cNvSpPr>
          <p:nvPr>
            <p:ph sz="quarter" idx="11"/>
          </p:nvPr>
        </p:nvSpPr>
        <p:spPr/>
        <p:txBody>
          <a:bodyPr/>
          <a:lstStyle/>
          <a:p>
            <a:r>
              <a:rPr lang="en-US" dirty="0"/>
              <a:t>We wish to solve in </a:t>
            </a:r>
            <a:r>
              <a:rPr lang="en-US" i="1" dirty="0"/>
              <a:t>residual</a:t>
            </a:r>
            <a:r>
              <a:rPr lang="en-US" dirty="0"/>
              <a:t> form (also known as delta-form)</a:t>
            </a:r>
          </a:p>
          <a:p>
            <a:endParaRPr lang="en-US" dirty="0"/>
          </a:p>
          <a:p>
            <a:r>
              <a:rPr lang="en-US" dirty="0"/>
              <a:t>Start with standard:</a:t>
            </a:r>
          </a:p>
          <a:p>
            <a:endParaRPr lang="en-US" dirty="0"/>
          </a:p>
          <a:p>
            <a:r>
              <a:rPr lang="en-US" dirty="0"/>
              <a:t>Transform to residual form:</a:t>
            </a:r>
          </a:p>
          <a:p>
            <a:endParaRPr lang="en-US" dirty="0"/>
          </a:p>
          <a:p>
            <a:r>
              <a:rPr lang="en-US" dirty="0"/>
              <a:t>Where M need not be equal to A:</a:t>
            </a:r>
          </a:p>
        </p:txBody>
      </p:sp>
      <p:sp>
        <p:nvSpPr>
          <p:cNvPr id="9" name="Rectangle 7">
            <a:extLst>
              <a:ext uri="{FF2B5EF4-FFF2-40B4-BE49-F238E27FC236}">
                <a16:creationId xmlns:a16="http://schemas.microsoft.com/office/drawing/2014/main" id="{FA780834-0266-9784-1F19-CD7A4D708BCA}"/>
              </a:ext>
            </a:extLst>
          </p:cNvPr>
          <p:cNvSpPr>
            <a:spLocks noChangeArrowheads="1"/>
          </p:cNvSpPr>
          <p:nvPr/>
        </p:nvSpPr>
        <p:spPr bwMode="auto">
          <a:xfrm>
            <a:off x="6406855" y="3645785"/>
            <a:ext cx="4114800" cy="3046988"/>
          </a:xfrm>
          <a:prstGeom prst="rect">
            <a:avLst/>
          </a:prstGeom>
          <a:noFill/>
          <a:ln w="25400">
            <a:noFill/>
            <a:miter lim="800000"/>
            <a:headEnd/>
            <a:tailEnd/>
          </a:ln>
        </p:spPr>
        <p:txBody>
          <a:bodyPr anchor="ctr">
            <a:prstTxWarp prst="textNoShape">
              <a:avLst/>
            </a:prstTxWarp>
            <a:spAutoFit/>
          </a:bodyPr>
          <a:lstStyle/>
          <a:p>
            <a:pPr algn="l"/>
            <a:r>
              <a:rPr lang="en-US" sz="2400" dirty="0">
                <a:solidFill>
                  <a:srgbClr val="FF1B12"/>
                </a:solidFill>
              </a:rPr>
              <a:t>do while (!converged) {</a:t>
            </a:r>
          </a:p>
          <a:p>
            <a:pPr algn="l"/>
            <a:endParaRPr lang="en-US" sz="2400" dirty="0"/>
          </a:p>
          <a:p>
            <a:pPr algn="l"/>
            <a:endParaRPr lang="en-US" sz="2400" dirty="0"/>
          </a:p>
          <a:p>
            <a:pPr algn="l"/>
            <a:endParaRPr lang="en-US" sz="2400" dirty="0"/>
          </a:p>
          <a:p>
            <a:pPr algn="l"/>
            <a:endParaRPr lang="en-US" sz="2400" dirty="0"/>
          </a:p>
          <a:p>
            <a:pPr algn="l"/>
            <a:endParaRPr lang="en-US" sz="2400" dirty="0"/>
          </a:p>
          <a:p>
            <a:pPr algn="l"/>
            <a:endParaRPr lang="en-US" sz="2400" dirty="0">
              <a:solidFill>
                <a:srgbClr val="FF1B12"/>
              </a:solidFill>
            </a:endParaRPr>
          </a:p>
          <a:p>
            <a:pPr algn="l"/>
            <a:r>
              <a:rPr lang="en-US" sz="2400" dirty="0">
                <a:solidFill>
                  <a:srgbClr val="FF1B12"/>
                </a:solidFill>
              </a:rPr>
              <a:t>}</a:t>
            </a:r>
          </a:p>
        </p:txBody>
      </p:sp>
      <p:sp>
        <p:nvSpPr>
          <p:cNvPr id="10" name="Rectangle 8">
            <a:extLst>
              <a:ext uri="{FF2B5EF4-FFF2-40B4-BE49-F238E27FC236}">
                <a16:creationId xmlns:a16="http://schemas.microsoft.com/office/drawing/2014/main" id="{058D48D5-3972-681C-6B69-7B521B7F2D89}"/>
              </a:ext>
            </a:extLst>
          </p:cNvPr>
          <p:cNvSpPr>
            <a:spLocks noChangeArrowheads="1"/>
          </p:cNvSpPr>
          <p:nvPr/>
        </p:nvSpPr>
        <p:spPr bwMode="auto">
          <a:xfrm>
            <a:off x="5229308" y="4304091"/>
            <a:ext cx="1525587" cy="701675"/>
          </a:xfrm>
          <a:prstGeom prst="rect">
            <a:avLst/>
          </a:prstGeom>
          <a:noFill/>
          <a:ln w="25400">
            <a:noFill/>
            <a:miter lim="800000"/>
            <a:headEnd/>
            <a:tailEnd/>
          </a:ln>
        </p:spPr>
        <p:txBody>
          <a:bodyPr wrap="none" anchor="ctr">
            <a:prstTxWarp prst="textNoShape">
              <a:avLst/>
            </a:prstTxWarp>
            <a:spAutoFit/>
          </a:bodyPr>
          <a:lstStyle/>
          <a:p>
            <a:r>
              <a:rPr lang="en-US" dirty="0">
                <a:solidFill>
                  <a:srgbClr val="000099"/>
                </a:solidFill>
              </a:rPr>
              <a:t>For a given </a:t>
            </a:r>
          </a:p>
          <a:p>
            <a:r>
              <a:rPr lang="en-US" dirty="0">
                <a:solidFill>
                  <a:srgbClr val="000099"/>
                </a:solidFill>
              </a:rPr>
              <a:t>time step:</a:t>
            </a:r>
            <a:endParaRPr lang="en-US" dirty="0"/>
          </a:p>
        </p:txBody>
      </p:sp>
      <p:graphicFrame>
        <p:nvGraphicFramePr>
          <p:cNvPr id="11" name="Object 2">
            <a:extLst>
              <a:ext uri="{FF2B5EF4-FFF2-40B4-BE49-F238E27FC236}">
                <a16:creationId xmlns:a16="http://schemas.microsoft.com/office/drawing/2014/main" id="{07437758-ECA3-2258-083B-99FDFEA46CCD}"/>
              </a:ext>
            </a:extLst>
          </p:cNvPr>
          <p:cNvGraphicFramePr>
            <a:graphicFrameLocks noChangeAspect="1"/>
          </p:cNvGraphicFramePr>
          <p:nvPr>
            <p:extLst>
              <p:ext uri="{D42A27DB-BD31-4B8C-83A1-F6EECF244321}">
                <p14:modId xmlns:p14="http://schemas.microsoft.com/office/powerpoint/2010/main" val="3914161888"/>
              </p:ext>
            </p:extLst>
          </p:nvPr>
        </p:nvGraphicFramePr>
        <p:xfrm>
          <a:off x="6789442" y="4105653"/>
          <a:ext cx="4122738" cy="2266950"/>
        </p:xfrm>
        <a:graphic>
          <a:graphicData uri="http://schemas.openxmlformats.org/presentationml/2006/ole">
            <mc:AlternateContent xmlns:mc="http://schemas.openxmlformats.org/markup-compatibility/2006">
              <mc:Choice xmlns:v="urn:schemas-microsoft-com:vml" Requires="v">
                <p:oleObj name="Equation" r:id="rId2" imgW="3048000" imgH="1676400" progId="Equation.3">
                  <p:embed/>
                </p:oleObj>
              </mc:Choice>
              <mc:Fallback>
                <p:oleObj name="Equation" r:id="rId2" imgW="3048000" imgH="1676400" progId="Equation.3">
                  <p:embed/>
                  <p:pic>
                    <p:nvPicPr>
                      <p:cNvPr id="12" name="Object 2">
                        <a:extLst>
                          <a:ext uri="{FF2B5EF4-FFF2-40B4-BE49-F238E27FC236}">
                            <a16:creationId xmlns:a16="http://schemas.microsoft.com/office/drawing/2014/main" id="{EE4D1B74-6983-3ABD-084A-C52B35CF1A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89442" y="4105653"/>
                        <a:ext cx="4122738" cy="22669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25400">
                            <a:solidFill>
                              <a:schemeClr val="tx1"/>
                            </a:solidFill>
                            <a:miter lim="800000"/>
                            <a:headEnd/>
                            <a:tailEnd/>
                          </a14:hiddenLine>
                        </a:ext>
                        <a:ext uri="{AF507438-7753-43e0-B8FC-AC1667EBCBE1}">
                          <a14:hiddenEffects xmlns="" xmlns:a14="http://schemas.microsoft.com/office/drawing/2010/main">
                            <a:effectLst>
                              <a:outerShdw blurRad="63500" dist="35921" dir="2700000" algn="ctr" rotWithShape="0">
                                <a:schemeClr val="bg2"/>
                              </a:outerShdw>
                            </a:effectLst>
                          </a14:hiddenEffects>
                        </a:ext>
                      </a:extLst>
                    </p:spPr>
                  </p:pic>
                </p:oleObj>
              </mc:Fallback>
            </mc:AlternateContent>
          </a:graphicData>
        </a:graphic>
      </p:graphicFrame>
      <p:pic>
        <p:nvPicPr>
          <p:cNvPr id="14" name="Picture 13">
            <a:extLst>
              <a:ext uri="{FF2B5EF4-FFF2-40B4-BE49-F238E27FC236}">
                <a16:creationId xmlns:a16="http://schemas.microsoft.com/office/drawing/2014/main" id="{6EDEFCF5-A18B-6354-80F6-AE92722AAFF5}"/>
              </a:ext>
            </a:extLst>
          </p:cNvPr>
          <p:cNvPicPr>
            <a:picLocks noChangeAspect="1"/>
          </p:cNvPicPr>
          <p:nvPr/>
        </p:nvPicPr>
        <p:blipFill>
          <a:blip r:embed="rId4"/>
          <a:stretch>
            <a:fillRect/>
          </a:stretch>
        </p:blipFill>
        <p:spPr>
          <a:xfrm>
            <a:off x="3224831" y="2199098"/>
            <a:ext cx="1270000" cy="266700"/>
          </a:xfrm>
          <a:prstGeom prst="rect">
            <a:avLst/>
          </a:prstGeom>
        </p:spPr>
      </p:pic>
      <p:pic>
        <p:nvPicPr>
          <p:cNvPr id="15" name="Picture 14">
            <a:extLst>
              <a:ext uri="{FF2B5EF4-FFF2-40B4-BE49-F238E27FC236}">
                <a16:creationId xmlns:a16="http://schemas.microsoft.com/office/drawing/2014/main" id="{03D4BCFD-D98F-978A-B2B7-01FF4DF5490D}"/>
              </a:ext>
            </a:extLst>
          </p:cNvPr>
          <p:cNvPicPr>
            <a:picLocks noChangeAspect="1"/>
          </p:cNvPicPr>
          <p:nvPr/>
        </p:nvPicPr>
        <p:blipFill>
          <a:blip r:embed="rId5"/>
          <a:stretch>
            <a:fillRect/>
          </a:stretch>
        </p:blipFill>
        <p:spPr>
          <a:xfrm>
            <a:off x="4508500" y="3026282"/>
            <a:ext cx="3327400" cy="266700"/>
          </a:xfrm>
          <a:prstGeom prst="rect">
            <a:avLst/>
          </a:prstGeom>
        </p:spPr>
      </p:pic>
      <p:pic>
        <p:nvPicPr>
          <p:cNvPr id="16" name="Picture 15">
            <a:extLst>
              <a:ext uri="{FF2B5EF4-FFF2-40B4-BE49-F238E27FC236}">
                <a16:creationId xmlns:a16="http://schemas.microsoft.com/office/drawing/2014/main" id="{777D3062-6B3B-7337-FA93-35A161D4BF20}"/>
              </a:ext>
            </a:extLst>
          </p:cNvPr>
          <p:cNvPicPr>
            <a:picLocks noChangeAspect="1"/>
          </p:cNvPicPr>
          <p:nvPr/>
        </p:nvPicPr>
        <p:blipFill>
          <a:blip r:embed="rId6"/>
          <a:stretch>
            <a:fillRect/>
          </a:stretch>
        </p:blipFill>
        <p:spPr>
          <a:xfrm>
            <a:off x="722812" y="4392203"/>
            <a:ext cx="3416300" cy="266700"/>
          </a:xfrm>
          <a:prstGeom prst="rect">
            <a:avLst/>
          </a:prstGeom>
        </p:spPr>
      </p:pic>
    </p:spTree>
    <p:extLst>
      <p:ext uri="{BB962C8B-B14F-4D97-AF65-F5344CB8AC3E}">
        <p14:creationId xmlns:p14="http://schemas.microsoft.com/office/powerpoint/2010/main" val="41292443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553837-CC7D-77D0-1552-F848182F11D9}"/>
              </a:ext>
            </a:extLst>
          </p:cNvPr>
          <p:cNvSpPr>
            <a:spLocks noGrp="1"/>
          </p:cNvSpPr>
          <p:nvPr>
            <p:ph type="title"/>
          </p:nvPr>
        </p:nvSpPr>
        <p:spPr/>
        <p:txBody>
          <a:bodyPr/>
          <a:lstStyle/>
          <a:p>
            <a:r>
              <a:rPr lang="en-US" dirty="0"/>
              <a:t>CVFEM Sample Code: Diffusion</a:t>
            </a:r>
          </a:p>
        </p:txBody>
      </p:sp>
      <p:sp>
        <p:nvSpPr>
          <p:cNvPr id="3" name="Slide Number Placeholder 2">
            <a:extLst>
              <a:ext uri="{FF2B5EF4-FFF2-40B4-BE49-F238E27FC236}">
                <a16:creationId xmlns:a16="http://schemas.microsoft.com/office/drawing/2014/main" id="{6DCB5BAA-265C-07F2-7CBE-DB885D91B460}"/>
              </a:ext>
            </a:extLst>
          </p:cNvPr>
          <p:cNvSpPr>
            <a:spLocks noGrp="1"/>
          </p:cNvSpPr>
          <p:nvPr>
            <p:ph type="sldNum" sz="quarter" idx="10"/>
          </p:nvPr>
        </p:nvSpPr>
        <p:spPr/>
        <p:txBody>
          <a:bodyPr/>
          <a:lstStyle/>
          <a:p>
            <a:fld id="{4FAB73BC-B049-4115-A692-8D63A059BFB8}" type="slidenum">
              <a:rPr lang="en-US" smtClean="0"/>
              <a:pPr/>
              <a:t>9</a:t>
            </a:fld>
            <a:endParaRPr lang="en-US" dirty="0"/>
          </a:p>
        </p:txBody>
      </p:sp>
      <p:sp>
        <p:nvSpPr>
          <p:cNvPr id="9" name="TextBox 8">
            <a:extLst>
              <a:ext uri="{FF2B5EF4-FFF2-40B4-BE49-F238E27FC236}">
                <a16:creationId xmlns:a16="http://schemas.microsoft.com/office/drawing/2014/main" id="{0099DC82-B835-C49F-6583-AAB226EABC2F}"/>
              </a:ext>
            </a:extLst>
          </p:cNvPr>
          <p:cNvSpPr txBox="1"/>
          <p:nvPr/>
        </p:nvSpPr>
        <p:spPr>
          <a:xfrm>
            <a:off x="2099838" y="648646"/>
            <a:ext cx="8632919" cy="6278642"/>
          </a:xfrm>
          <a:prstGeom prst="rect">
            <a:avLst/>
          </a:prstGeom>
          <a:noFill/>
        </p:spPr>
        <p:txBody>
          <a:bodyPr wrap="square" rtlCol="0">
            <a:spAutoFit/>
          </a:bodyPr>
          <a:lstStyle/>
          <a:p>
            <a:r>
              <a:rPr lang="en-US" dirty="0"/>
              <a:t>   </a:t>
            </a:r>
            <a:r>
              <a:rPr lang="en-US" sz="1200" dirty="0">
                <a:latin typeface="Courier" pitchFamily="2" charset="0"/>
              </a:rPr>
              <a:t>// start the assembly</a:t>
            </a:r>
          </a:p>
          <a:p>
            <a:r>
              <a:rPr lang="en-US" sz="1200" dirty="0">
                <a:latin typeface="Courier" pitchFamily="2" charset="0"/>
              </a:rPr>
              <a:t>  for ( </a:t>
            </a:r>
            <a:r>
              <a:rPr lang="en-US" sz="1200" dirty="0" err="1">
                <a:latin typeface="Courier" pitchFamily="2" charset="0"/>
              </a:rPr>
              <a:t>int</a:t>
            </a:r>
            <a:r>
              <a:rPr lang="en-US" sz="1200" dirty="0">
                <a:latin typeface="Courier" pitchFamily="2" charset="0"/>
              </a:rPr>
              <a:t> </a:t>
            </a:r>
            <a:r>
              <a:rPr lang="en-US" sz="1200" dirty="0" err="1">
                <a:latin typeface="Courier" pitchFamily="2" charset="0"/>
              </a:rPr>
              <a:t>ip</a:t>
            </a:r>
            <a:r>
              <a:rPr lang="en-US" sz="1200" dirty="0">
                <a:latin typeface="Courier" pitchFamily="2" charset="0"/>
              </a:rPr>
              <a:t> = 0; </a:t>
            </a:r>
            <a:r>
              <a:rPr lang="en-US" sz="1200" dirty="0" err="1">
                <a:latin typeface="Courier" pitchFamily="2" charset="0"/>
              </a:rPr>
              <a:t>ip</a:t>
            </a:r>
            <a:r>
              <a:rPr lang="en-US" sz="1200" dirty="0">
                <a:latin typeface="Courier" pitchFamily="2" charset="0"/>
              </a:rPr>
              <a:t> &lt; </a:t>
            </a:r>
            <a:r>
              <a:rPr lang="en-US" sz="1200" dirty="0" err="1">
                <a:latin typeface="Courier" pitchFamily="2" charset="0"/>
              </a:rPr>
              <a:t>AlgTraits</a:t>
            </a:r>
            <a:r>
              <a:rPr lang="en-US" sz="1200" dirty="0">
                <a:latin typeface="Courier" pitchFamily="2" charset="0"/>
              </a:rPr>
              <a:t>::</a:t>
            </a:r>
            <a:r>
              <a:rPr lang="en-US" sz="1200" dirty="0" err="1">
                <a:latin typeface="Courier" pitchFamily="2" charset="0"/>
              </a:rPr>
              <a:t>numScsIp</a:t>
            </a:r>
            <a:r>
              <a:rPr lang="en-US" sz="1200" dirty="0">
                <a:latin typeface="Courier" pitchFamily="2" charset="0"/>
              </a:rPr>
              <a:t>_; ++</a:t>
            </a:r>
            <a:r>
              <a:rPr lang="en-US" sz="1200" dirty="0" err="1">
                <a:latin typeface="Courier" pitchFamily="2" charset="0"/>
              </a:rPr>
              <a:t>ip</a:t>
            </a:r>
            <a:r>
              <a:rPr lang="en-US" sz="1200" dirty="0">
                <a:latin typeface="Courier" pitchFamily="2" charset="0"/>
              </a:rPr>
              <a:t> ) {</a:t>
            </a:r>
          </a:p>
          <a:p>
            <a:endParaRPr lang="en-US" sz="1200" dirty="0">
              <a:latin typeface="Courier" pitchFamily="2" charset="0"/>
            </a:endParaRPr>
          </a:p>
          <a:p>
            <a:r>
              <a:rPr lang="en-US" sz="1200" dirty="0">
                <a:latin typeface="Courier" pitchFamily="2" charset="0"/>
              </a:rPr>
              <a:t>    // left and right nodes for this </a:t>
            </a:r>
            <a:r>
              <a:rPr lang="en-US" sz="1200" dirty="0" err="1">
                <a:latin typeface="Courier" pitchFamily="2" charset="0"/>
              </a:rPr>
              <a:t>ip</a:t>
            </a:r>
            <a:endParaRPr lang="en-US" sz="1200" dirty="0">
              <a:latin typeface="Courier" pitchFamily="2" charset="0"/>
            </a:endParaRPr>
          </a:p>
          <a:p>
            <a:r>
              <a:rPr lang="en-US" sz="1200" dirty="0">
                <a:latin typeface="Courier" pitchFamily="2" charset="0"/>
              </a:rPr>
              <a:t>    </a:t>
            </a:r>
            <a:r>
              <a:rPr lang="en-US" sz="1200" dirty="0" err="1">
                <a:latin typeface="Courier" pitchFamily="2" charset="0"/>
              </a:rPr>
              <a:t>const</a:t>
            </a:r>
            <a:r>
              <a:rPr lang="en-US" sz="1200" dirty="0">
                <a:latin typeface="Courier" pitchFamily="2" charset="0"/>
              </a:rPr>
              <a:t> </a:t>
            </a:r>
            <a:r>
              <a:rPr lang="en-US" sz="1200" dirty="0" err="1">
                <a:latin typeface="Courier" pitchFamily="2" charset="0"/>
              </a:rPr>
              <a:t>int</a:t>
            </a:r>
            <a:r>
              <a:rPr lang="en-US" sz="1200" dirty="0">
                <a:latin typeface="Courier" pitchFamily="2" charset="0"/>
              </a:rPr>
              <a:t> </a:t>
            </a:r>
            <a:r>
              <a:rPr lang="en-US" sz="1200" dirty="0" err="1">
                <a:latin typeface="Courier" pitchFamily="2" charset="0"/>
              </a:rPr>
              <a:t>il</a:t>
            </a:r>
            <a:r>
              <a:rPr lang="en-US" sz="1200" dirty="0">
                <a:latin typeface="Courier" pitchFamily="2" charset="0"/>
              </a:rPr>
              <a:t> = </a:t>
            </a:r>
            <a:r>
              <a:rPr lang="en-US" sz="1200" dirty="0" err="1">
                <a:latin typeface="Courier" pitchFamily="2" charset="0"/>
              </a:rPr>
              <a:t>lrscv</a:t>
            </a:r>
            <a:r>
              <a:rPr lang="en-US" sz="1200" dirty="0">
                <a:latin typeface="Courier" pitchFamily="2" charset="0"/>
              </a:rPr>
              <a:t>_[2*</a:t>
            </a:r>
            <a:r>
              <a:rPr lang="en-US" sz="1200" dirty="0" err="1">
                <a:latin typeface="Courier" pitchFamily="2" charset="0"/>
              </a:rPr>
              <a:t>ip</a:t>
            </a:r>
            <a:r>
              <a:rPr lang="en-US" sz="1200" dirty="0">
                <a:latin typeface="Courier" pitchFamily="2" charset="0"/>
              </a:rPr>
              <a:t>];</a:t>
            </a:r>
          </a:p>
          <a:p>
            <a:r>
              <a:rPr lang="en-US" sz="1200" dirty="0">
                <a:latin typeface="Courier" pitchFamily="2" charset="0"/>
              </a:rPr>
              <a:t>    </a:t>
            </a:r>
            <a:r>
              <a:rPr lang="en-US" sz="1200" dirty="0" err="1">
                <a:latin typeface="Courier" pitchFamily="2" charset="0"/>
              </a:rPr>
              <a:t>const</a:t>
            </a:r>
            <a:r>
              <a:rPr lang="en-US" sz="1200" dirty="0">
                <a:latin typeface="Courier" pitchFamily="2" charset="0"/>
              </a:rPr>
              <a:t> </a:t>
            </a:r>
            <a:r>
              <a:rPr lang="en-US" sz="1200" dirty="0" err="1">
                <a:latin typeface="Courier" pitchFamily="2" charset="0"/>
              </a:rPr>
              <a:t>int</a:t>
            </a:r>
            <a:r>
              <a:rPr lang="en-US" sz="1200" dirty="0">
                <a:latin typeface="Courier" pitchFamily="2" charset="0"/>
              </a:rPr>
              <a:t> </a:t>
            </a:r>
            <a:r>
              <a:rPr lang="en-US" sz="1200" dirty="0" err="1">
                <a:latin typeface="Courier" pitchFamily="2" charset="0"/>
              </a:rPr>
              <a:t>ir</a:t>
            </a:r>
            <a:r>
              <a:rPr lang="en-US" sz="1200" dirty="0">
                <a:latin typeface="Courier" pitchFamily="2" charset="0"/>
              </a:rPr>
              <a:t> = </a:t>
            </a:r>
            <a:r>
              <a:rPr lang="en-US" sz="1200" dirty="0" err="1">
                <a:latin typeface="Courier" pitchFamily="2" charset="0"/>
              </a:rPr>
              <a:t>lrscv</a:t>
            </a:r>
            <a:r>
              <a:rPr lang="en-US" sz="1200" dirty="0">
                <a:latin typeface="Courier" pitchFamily="2" charset="0"/>
              </a:rPr>
              <a:t>_[2*ip+1];</a:t>
            </a:r>
          </a:p>
          <a:p>
            <a:endParaRPr lang="en-US" sz="1200" dirty="0">
              <a:latin typeface="Courier" pitchFamily="2" charset="0"/>
            </a:endParaRPr>
          </a:p>
          <a:p>
            <a:r>
              <a:rPr lang="en-US" sz="1200" dirty="0">
                <a:latin typeface="Courier" pitchFamily="2" charset="0"/>
              </a:rPr>
              <a:t>    // compute </a:t>
            </a:r>
            <a:r>
              <a:rPr lang="en-US" sz="1200" dirty="0" err="1">
                <a:latin typeface="Courier" pitchFamily="2" charset="0"/>
              </a:rPr>
              <a:t>ip</a:t>
            </a:r>
            <a:r>
              <a:rPr lang="en-US" sz="1200" dirty="0">
                <a:latin typeface="Courier" pitchFamily="2" charset="0"/>
              </a:rPr>
              <a:t> property</a:t>
            </a:r>
          </a:p>
          <a:p>
            <a:r>
              <a:rPr lang="en-US" sz="1200" dirty="0">
                <a:latin typeface="Courier" pitchFamily="2" charset="0"/>
              </a:rPr>
              <a:t>    </a:t>
            </a:r>
            <a:r>
              <a:rPr lang="en-US" sz="1200" dirty="0" err="1">
                <a:latin typeface="Courier" pitchFamily="2" charset="0"/>
              </a:rPr>
              <a:t>DoubleType</a:t>
            </a:r>
            <a:r>
              <a:rPr lang="en-US" sz="1200" dirty="0">
                <a:latin typeface="Courier" pitchFamily="2" charset="0"/>
              </a:rPr>
              <a:t> </a:t>
            </a:r>
            <a:r>
              <a:rPr lang="en-US" sz="1200" dirty="0" err="1">
                <a:latin typeface="Courier" pitchFamily="2" charset="0"/>
              </a:rPr>
              <a:t>diffFluxCoeffIp</a:t>
            </a:r>
            <a:r>
              <a:rPr lang="en-US" sz="1200" dirty="0">
                <a:latin typeface="Courier" pitchFamily="2" charset="0"/>
              </a:rPr>
              <a:t> = 0.0;</a:t>
            </a:r>
          </a:p>
          <a:p>
            <a:r>
              <a:rPr lang="en-US" sz="1200" dirty="0">
                <a:latin typeface="Courier" pitchFamily="2" charset="0"/>
              </a:rPr>
              <a:t>    for ( </a:t>
            </a:r>
            <a:r>
              <a:rPr lang="en-US" sz="1200" dirty="0" err="1">
                <a:latin typeface="Courier" pitchFamily="2" charset="0"/>
              </a:rPr>
              <a:t>int</a:t>
            </a:r>
            <a:r>
              <a:rPr lang="en-US" sz="1200" dirty="0">
                <a:latin typeface="Courier" pitchFamily="2" charset="0"/>
              </a:rPr>
              <a:t> </a:t>
            </a:r>
            <a:r>
              <a:rPr lang="en-US" sz="1200" dirty="0" err="1">
                <a:latin typeface="Courier" pitchFamily="2" charset="0"/>
              </a:rPr>
              <a:t>ic</a:t>
            </a:r>
            <a:r>
              <a:rPr lang="en-US" sz="1200" dirty="0">
                <a:latin typeface="Courier" pitchFamily="2" charset="0"/>
              </a:rPr>
              <a:t> = 0; </a:t>
            </a:r>
            <a:r>
              <a:rPr lang="en-US" sz="1200" dirty="0" err="1">
                <a:latin typeface="Courier" pitchFamily="2" charset="0"/>
              </a:rPr>
              <a:t>ic</a:t>
            </a:r>
            <a:r>
              <a:rPr lang="en-US" sz="1200" dirty="0">
                <a:latin typeface="Courier" pitchFamily="2" charset="0"/>
              </a:rPr>
              <a:t> &lt; </a:t>
            </a:r>
            <a:r>
              <a:rPr lang="en-US" sz="1200" dirty="0" err="1">
                <a:latin typeface="Courier" pitchFamily="2" charset="0"/>
              </a:rPr>
              <a:t>AlgTraits</a:t>
            </a:r>
            <a:r>
              <a:rPr lang="en-US" sz="1200" dirty="0">
                <a:latin typeface="Courier" pitchFamily="2" charset="0"/>
              </a:rPr>
              <a:t>::</a:t>
            </a:r>
            <a:r>
              <a:rPr lang="en-US" sz="1200" dirty="0" err="1">
                <a:latin typeface="Courier" pitchFamily="2" charset="0"/>
              </a:rPr>
              <a:t>nodesPerElement</a:t>
            </a:r>
            <a:r>
              <a:rPr lang="en-US" sz="1200" dirty="0">
                <a:latin typeface="Courier" pitchFamily="2" charset="0"/>
              </a:rPr>
              <a:t>_; ++</a:t>
            </a:r>
            <a:r>
              <a:rPr lang="en-US" sz="1200" dirty="0" err="1">
                <a:latin typeface="Courier" pitchFamily="2" charset="0"/>
              </a:rPr>
              <a:t>ic</a:t>
            </a:r>
            <a:r>
              <a:rPr lang="en-US" sz="1200" dirty="0">
                <a:latin typeface="Courier" pitchFamily="2" charset="0"/>
              </a:rPr>
              <a:t> ) {</a:t>
            </a:r>
          </a:p>
          <a:p>
            <a:r>
              <a:rPr lang="en-US" sz="1200" dirty="0">
                <a:latin typeface="Courier" pitchFamily="2" charset="0"/>
              </a:rPr>
              <a:t>      </a:t>
            </a:r>
            <a:r>
              <a:rPr lang="en-US" sz="1200" dirty="0" err="1">
                <a:latin typeface="Courier" pitchFamily="2" charset="0"/>
              </a:rPr>
              <a:t>const</a:t>
            </a:r>
            <a:r>
              <a:rPr lang="en-US" sz="1200" dirty="0">
                <a:latin typeface="Courier" pitchFamily="2" charset="0"/>
              </a:rPr>
              <a:t> </a:t>
            </a:r>
            <a:r>
              <a:rPr lang="en-US" sz="1200" dirty="0" err="1">
                <a:latin typeface="Courier" pitchFamily="2" charset="0"/>
              </a:rPr>
              <a:t>DoubleType</a:t>
            </a:r>
            <a:r>
              <a:rPr lang="en-US" sz="1200" dirty="0">
                <a:latin typeface="Courier" pitchFamily="2" charset="0"/>
              </a:rPr>
              <a:t> r = </a:t>
            </a:r>
            <a:r>
              <a:rPr lang="en-US" sz="1200" dirty="0" err="1">
                <a:latin typeface="Courier" pitchFamily="2" charset="0"/>
              </a:rPr>
              <a:t>v_shape_function</a:t>
            </a:r>
            <a:r>
              <a:rPr lang="en-US" sz="1200" dirty="0">
                <a:latin typeface="Courier" pitchFamily="2" charset="0"/>
              </a:rPr>
              <a:t>_(</a:t>
            </a:r>
            <a:r>
              <a:rPr lang="en-US" sz="1200" dirty="0" err="1">
                <a:latin typeface="Courier" pitchFamily="2" charset="0"/>
              </a:rPr>
              <a:t>ip,ic</a:t>
            </a:r>
            <a:r>
              <a:rPr lang="en-US" sz="1200" dirty="0">
                <a:latin typeface="Courier" pitchFamily="2" charset="0"/>
              </a:rPr>
              <a:t>);</a:t>
            </a:r>
          </a:p>
          <a:p>
            <a:r>
              <a:rPr lang="en-US" sz="1200" dirty="0">
                <a:latin typeface="Courier" pitchFamily="2" charset="0"/>
              </a:rPr>
              <a:t>      </a:t>
            </a:r>
            <a:r>
              <a:rPr lang="en-US" sz="1200" dirty="0" err="1">
                <a:latin typeface="Courier" pitchFamily="2" charset="0"/>
              </a:rPr>
              <a:t>diffFluxCoeffIp</a:t>
            </a:r>
            <a:r>
              <a:rPr lang="en-US" sz="1200" dirty="0">
                <a:latin typeface="Courier" pitchFamily="2" charset="0"/>
              </a:rPr>
              <a:t> += r*</a:t>
            </a:r>
            <a:r>
              <a:rPr lang="en-US" sz="1200" dirty="0" err="1">
                <a:latin typeface="Courier" pitchFamily="2" charset="0"/>
              </a:rPr>
              <a:t>v_diffFluxCoeff</a:t>
            </a:r>
            <a:r>
              <a:rPr lang="en-US" sz="1200" dirty="0">
                <a:latin typeface="Courier" pitchFamily="2" charset="0"/>
              </a:rPr>
              <a:t>(</a:t>
            </a:r>
            <a:r>
              <a:rPr lang="en-US" sz="1200" dirty="0" err="1">
                <a:latin typeface="Courier" pitchFamily="2" charset="0"/>
              </a:rPr>
              <a:t>ic</a:t>
            </a:r>
            <a:r>
              <a:rPr lang="en-US" sz="1200" dirty="0">
                <a:latin typeface="Courier" pitchFamily="2" charset="0"/>
              </a:rPr>
              <a:t>);</a:t>
            </a:r>
          </a:p>
          <a:p>
            <a:r>
              <a:rPr lang="en-US" sz="1200" dirty="0">
                <a:latin typeface="Courier" pitchFamily="2" charset="0"/>
              </a:rPr>
              <a:t>    }</a:t>
            </a:r>
          </a:p>
          <a:p>
            <a:endParaRPr lang="en-US" sz="1200" dirty="0">
              <a:latin typeface="Courier" pitchFamily="2" charset="0"/>
            </a:endParaRPr>
          </a:p>
          <a:p>
            <a:r>
              <a:rPr lang="en-US" sz="1200" dirty="0">
                <a:latin typeface="Courier" pitchFamily="2" charset="0"/>
              </a:rPr>
              <a:t>    // assemble to </a:t>
            </a:r>
            <a:r>
              <a:rPr lang="en-US" sz="1200" dirty="0" err="1">
                <a:latin typeface="Courier" pitchFamily="2" charset="0"/>
              </a:rPr>
              <a:t>rhs</a:t>
            </a:r>
            <a:r>
              <a:rPr lang="en-US" sz="1200" dirty="0">
                <a:latin typeface="Courier" pitchFamily="2" charset="0"/>
              </a:rPr>
              <a:t> and </a:t>
            </a:r>
            <a:r>
              <a:rPr lang="en-US" sz="1200" dirty="0" err="1">
                <a:latin typeface="Courier" pitchFamily="2" charset="0"/>
              </a:rPr>
              <a:t>lhs</a:t>
            </a:r>
            <a:endParaRPr lang="en-US" sz="1200" dirty="0">
              <a:latin typeface="Courier" pitchFamily="2" charset="0"/>
            </a:endParaRPr>
          </a:p>
          <a:p>
            <a:r>
              <a:rPr lang="en-US" sz="1200" dirty="0">
                <a:latin typeface="Courier" pitchFamily="2" charset="0"/>
              </a:rPr>
              <a:t>    </a:t>
            </a:r>
            <a:r>
              <a:rPr lang="en-US" sz="1200" dirty="0" err="1">
                <a:latin typeface="Courier" pitchFamily="2" charset="0"/>
              </a:rPr>
              <a:t>DoubleType</a:t>
            </a:r>
            <a:r>
              <a:rPr lang="en-US" sz="1200" dirty="0">
                <a:latin typeface="Courier" pitchFamily="2" charset="0"/>
              </a:rPr>
              <a:t> </a:t>
            </a:r>
            <a:r>
              <a:rPr lang="en-US" sz="1200" dirty="0" err="1">
                <a:latin typeface="Courier" pitchFamily="2" charset="0"/>
              </a:rPr>
              <a:t>qDiff</a:t>
            </a:r>
            <a:r>
              <a:rPr lang="en-US" sz="1200" dirty="0">
                <a:latin typeface="Courier" pitchFamily="2" charset="0"/>
              </a:rPr>
              <a:t> = 0.0;</a:t>
            </a:r>
          </a:p>
          <a:p>
            <a:r>
              <a:rPr lang="en-US" sz="1200" dirty="0">
                <a:latin typeface="Courier" pitchFamily="2" charset="0"/>
              </a:rPr>
              <a:t>    for ( </a:t>
            </a:r>
            <a:r>
              <a:rPr lang="en-US" sz="1200" dirty="0" err="1">
                <a:latin typeface="Courier" pitchFamily="2" charset="0"/>
              </a:rPr>
              <a:t>int</a:t>
            </a:r>
            <a:r>
              <a:rPr lang="en-US" sz="1200" dirty="0">
                <a:latin typeface="Courier" pitchFamily="2" charset="0"/>
              </a:rPr>
              <a:t> </a:t>
            </a:r>
            <a:r>
              <a:rPr lang="en-US" sz="1200" dirty="0" err="1">
                <a:latin typeface="Courier" pitchFamily="2" charset="0"/>
              </a:rPr>
              <a:t>ic</a:t>
            </a:r>
            <a:r>
              <a:rPr lang="en-US" sz="1200" dirty="0">
                <a:latin typeface="Courier" pitchFamily="2" charset="0"/>
              </a:rPr>
              <a:t> = 0; </a:t>
            </a:r>
            <a:r>
              <a:rPr lang="en-US" sz="1200" dirty="0" err="1">
                <a:latin typeface="Courier" pitchFamily="2" charset="0"/>
              </a:rPr>
              <a:t>ic</a:t>
            </a:r>
            <a:r>
              <a:rPr lang="en-US" sz="1200" dirty="0">
                <a:latin typeface="Courier" pitchFamily="2" charset="0"/>
              </a:rPr>
              <a:t> &lt; </a:t>
            </a:r>
            <a:r>
              <a:rPr lang="en-US" sz="1200" dirty="0" err="1">
                <a:latin typeface="Courier" pitchFamily="2" charset="0"/>
              </a:rPr>
              <a:t>AlgTraits</a:t>
            </a:r>
            <a:r>
              <a:rPr lang="en-US" sz="1200" dirty="0">
                <a:latin typeface="Courier" pitchFamily="2" charset="0"/>
              </a:rPr>
              <a:t>::</a:t>
            </a:r>
            <a:r>
              <a:rPr lang="en-US" sz="1200" dirty="0" err="1">
                <a:latin typeface="Courier" pitchFamily="2" charset="0"/>
              </a:rPr>
              <a:t>nodesPerElement</a:t>
            </a:r>
            <a:r>
              <a:rPr lang="en-US" sz="1200" dirty="0">
                <a:latin typeface="Courier" pitchFamily="2" charset="0"/>
              </a:rPr>
              <a:t>_; ++</a:t>
            </a:r>
            <a:r>
              <a:rPr lang="en-US" sz="1200" dirty="0" err="1">
                <a:latin typeface="Courier" pitchFamily="2" charset="0"/>
              </a:rPr>
              <a:t>ic</a:t>
            </a:r>
            <a:r>
              <a:rPr lang="en-US" sz="1200" dirty="0">
                <a:latin typeface="Courier" pitchFamily="2" charset="0"/>
              </a:rPr>
              <a:t> ) {</a:t>
            </a:r>
          </a:p>
          <a:p>
            <a:r>
              <a:rPr lang="en-US" sz="1200" dirty="0">
                <a:latin typeface="Courier" pitchFamily="2" charset="0"/>
              </a:rPr>
              <a:t>      </a:t>
            </a:r>
            <a:r>
              <a:rPr lang="en-US" sz="1200" dirty="0" err="1">
                <a:latin typeface="Courier" pitchFamily="2" charset="0"/>
              </a:rPr>
              <a:t>DoubleType</a:t>
            </a:r>
            <a:r>
              <a:rPr lang="en-US" sz="1200" dirty="0">
                <a:latin typeface="Courier" pitchFamily="2" charset="0"/>
              </a:rPr>
              <a:t> </a:t>
            </a:r>
            <a:r>
              <a:rPr lang="en-US" sz="1200" dirty="0" err="1">
                <a:latin typeface="Courier" pitchFamily="2" charset="0"/>
              </a:rPr>
              <a:t>lhsfacDiff</a:t>
            </a:r>
            <a:r>
              <a:rPr lang="en-US" sz="1200" dirty="0">
                <a:latin typeface="Courier" pitchFamily="2" charset="0"/>
              </a:rPr>
              <a:t> = 0.0;</a:t>
            </a:r>
          </a:p>
          <a:p>
            <a:r>
              <a:rPr lang="en-US" sz="1200" dirty="0">
                <a:latin typeface="Courier" pitchFamily="2" charset="0"/>
              </a:rPr>
              <a:t>      for ( </a:t>
            </a:r>
            <a:r>
              <a:rPr lang="en-US" sz="1200" dirty="0" err="1">
                <a:latin typeface="Courier" pitchFamily="2" charset="0"/>
              </a:rPr>
              <a:t>int</a:t>
            </a:r>
            <a:r>
              <a:rPr lang="en-US" sz="1200" dirty="0">
                <a:latin typeface="Courier" pitchFamily="2" charset="0"/>
              </a:rPr>
              <a:t> j = 0; j &lt; </a:t>
            </a:r>
            <a:r>
              <a:rPr lang="en-US" sz="1200" dirty="0" err="1">
                <a:latin typeface="Courier" pitchFamily="2" charset="0"/>
              </a:rPr>
              <a:t>AlgTraits</a:t>
            </a:r>
            <a:r>
              <a:rPr lang="en-US" sz="1200" dirty="0">
                <a:latin typeface="Courier" pitchFamily="2" charset="0"/>
              </a:rPr>
              <a:t>::</a:t>
            </a:r>
            <a:r>
              <a:rPr lang="en-US" sz="1200" dirty="0" err="1">
                <a:latin typeface="Courier" pitchFamily="2" charset="0"/>
              </a:rPr>
              <a:t>nDim</a:t>
            </a:r>
            <a:r>
              <a:rPr lang="en-US" sz="1200" dirty="0">
                <a:latin typeface="Courier" pitchFamily="2" charset="0"/>
              </a:rPr>
              <a:t>_; ++j ) {</a:t>
            </a:r>
          </a:p>
          <a:p>
            <a:r>
              <a:rPr lang="en-US" sz="1200" dirty="0">
                <a:latin typeface="Courier" pitchFamily="2" charset="0"/>
              </a:rPr>
              <a:t>        </a:t>
            </a:r>
            <a:r>
              <a:rPr lang="en-US" sz="1200" dirty="0" err="1">
                <a:latin typeface="Courier" pitchFamily="2" charset="0"/>
              </a:rPr>
              <a:t>lhsfacDiff</a:t>
            </a:r>
            <a:r>
              <a:rPr lang="en-US" sz="1200" dirty="0">
                <a:latin typeface="Courier" pitchFamily="2" charset="0"/>
              </a:rPr>
              <a:t> += -</a:t>
            </a:r>
            <a:r>
              <a:rPr lang="en-US" sz="1200" dirty="0" err="1">
                <a:latin typeface="Courier" pitchFamily="2" charset="0"/>
              </a:rPr>
              <a:t>diffFluxCoeffIp</a:t>
            </a:r>
            <a:r>
              <a:rPr lang="en-US" sz="1200" dirty="0">
                <a:latin typeface="Courier" pitchFamily="2" charset="0"/>
              </a:rPr>
              <a:t>*</a:t>
            </a:r>
            <a:r>
              <a:rPr lang="en-US" sz="1200" dirty="0" err="1">
                <a:latin typeface="Courier" pitchFamily="2" charset="0"/>
              </a:rPr>
              <a:t>v_dndx</a:t>
            </a:r>
            <a:r>
              <a:rPr lang="en-US" sz="1200" dirty="0">
                <a:latin typeface="Courier" pitchFamily="2" charset="0"/>
              </a:rPr>
              <a:t>(</a:t>
            </a:r>
            <a:r>
              <a:rPr lang="en-US" sz="1200" dirty="0" err="1">
                <a:latin typeface="Courier" pitchFamily="2" charset="0"/>
              </a:rPr>
              <a:t>ip,ic,j</a:t>
            </a:r>
            <a:r>
              <a:rPr lang="en-US" sz="1200" dirty="0">
                <a:latin typeface="Courier" pitchFamily="2" charset="0"/>
              </a:rPr>
              <a:t>)*</a:t>
            </a:r>
            <a:r>
              <a:rPr lang="en-US" sz="1200" dirty="0" err="1">
                <a:latin typeface="Courier" pitchFamily="2" charset="0"/>
              </a:rPr>
              <a:t>v_scs_areav</a:t>
            </a:r>
            <a:r>
              <a:rPr lang="en-US" sz="1200" dirty="0">
                <a:latin typeface="Courier" pitchFamily="2" charset="0"/>
              </a:rPr>
              <a:t>(</a:t>
            </a:r>
            <a:r>
              <a:rPr lang="en-US" sz="1200" dirty="0" err="1">
                <a:latin typeface="Courier" pitchFamily="2" charset="0"/>
              </a:rPr>
              <a:t>ip,j</a:t>
            </a:r>
            <a:r>
              <a:rPr lang="en-US" sz="1200" dirty="0">
                <a:latin typeface="Courier" pitchFamily="2" charset="0"/>
              </a:rPr>
              <a:t>);</a:t>
            </a:r>
          </a:p>
          <a:p>
            <a:r>
              <a:rPr lang="en-US" sz="1200" dirty="0">
                <a:latin typeface="Courier" pitchFamily="2" charset="0"/>
              </a:rPr>
              <a:t>      }</a:t>
            </a:r>
          </a:p>
          <a:p>
            <a:r>
              <a:rPr lang="en-US" sz="1200" dirty="0">
                <a:latin typeface="Courier" pitchFamily="2" charset="0"/>
              </a:rPr>
              <a:t>      </a:t>
            </a:r>
            <a:r>
              <a:rPr lang="en-US" sz="1200" dirty="0" err="1">
                <a:latin typeface="Courier" pitchFamily="2" charset="0"/>
              </a:rPr>
              <a:t>qDiff</a:t>
            </a:r>
            <a:r>
              <a:rPr lang="en-US" sz="1200" dirty="0">
                <a:latin typeface="Courier" pitchFamily="2" charset="0"/>
              </a:rPr>
              <a:t> += </a:t>
            </a:r>
            <a:r>
              <a:rPr lang="en-US" sz="1200" dirty="0" err="1">
                <a:latin typeface="Courier" pitchFamily="2" charset="0"/>
              </a:rPr>
              <a:t>lhsfacDiff</a:t>
            </a:r>
            <a:r>
              <a:rPr lang="en-US" sz="1200" dirty="0">
                <a:latin typeface="Courier" pitchFamily="2" charset="0"/>
              </a:rPr>
              <a:t>*</a:t>
            </a:r>
            <a:r>
              <a:rPr lang="en-US" sz="1200" dirty="0" err="1">
                <a:latin typeface="Courier" pitchFamily="2" charset="0"/>
              </a:rPr>
              <a:t>v_scalarQ</a:t>
            </a:r>
            <a:r>
              <a:rPr lang="en-US" sz="1200" dirty="0">
                <a:latin typeface="Courier" pitchFamily="2" charset="0"/>
              </a:rPr>
              <a:t>(</a:t>
            </a:r>
            <a:r>
              <a:rPr lang="en-US" sz="1200" dirty="0" err="1">
                <a:latin typeface="Courier" pitchFamily="2" charset="0"/>
              </a:rPr>
              <a:t>ic</a:t>
            </a:r>
            <a:r>
              <a:rPr lang="en-US" sz="1200" dirty="0">
                <a:latin typeface="Courier" pitchFamily="2" charset="0"/>
              </a:rPr>
              <a:t>);</a:t>
            </a:r>
          </a:p>
          <a:p>
            <a:endParaRPr lang="en-US" sz="1200" dirty="0">
              <a:latin typeface="Courier" pitchFamily="2" charset="0"/>
            </a:endParaRPr>
          </a:p>
          <a:p>
            <a:r>
              <a:rPr lang="en-US" sz="1200" dirty="0">
                <a:latin typeface="Courier" pitchFamily="2" charset="0"/>
              </a:rPr>
              <a:t>      // </a:t>
            </a:r>
            <a:r>
              <a:rPr lang="en-US" sz="1200" dirty="0" err="1">
                <a:latin typeface="Courier" pitchFamily="2" charset="0"/>
              </a:rPr>
              <a:t>lhs</a:t>
            </a:r>
            <a:r>
              <a:rPr lang="en-US" sz="1200" dirty="0">
                <a:latin typeface="Courier" pitchFamily="2" charset="0"/>
              </a:rPr>
              <a:t>; </a:t>
            </a:r>
            <a:r>
              <a:rPr lang="en-US" sz="1200" dirty="0" err="1">
                <a:latin typeface="Courier" pitchFamily="2" charset="0"/>
              </a:rPr>
              <a:t>il</a:t>
            </a:r>
            <a:r>
              <a:rPr lang="en-US" sz="1200" dirty="0">
                <a:latin typeface="Courier" pitchFamily="2" charset="0"/>
              </a:rPr>
              <a:t> then </a:t>
            </a:r>
            <a:r>
              <a:rPr lang="en-US" sz="1200" dirty="0" err="1">
                <a:latin typeface="Courier" pitchFamily="2" charset="0"/>
              </a:rPr>
              <a:t>ir</a:t>
            </a:r>
            <a:endParaRPr lang="en-US" sz="1200" dirty="0">
              <a:latin typeface="Courier" pitchFamily="2" charset="0"/>
            </a:endParaRPr>
          </a:p>
          <a:p>
            <a:r>
              <a:rPr lang="en-US" sz="1200" dirty="0">
                <a:latin typeface="Courier" pitchFamily="2" charset="0"/>
              </a:rPr>
              <a:t>      </a:t>
            </a:r>
            <a:r>
              <a:rPr lang="en-US" sz="1200" dirty="0" err="1">
                <a:latin typeface="Courier" pitchFamily="2" charset="0"/>
              </a:rPr>
              <a:t>lhs</a:t>
            </a:r>
            <a:r>
              <a:rPr lang="en-US" sz="1200" dirty="0">
                <a:latin typeface="Courier" pitchFamily="2" charset="0"/>
              </a:rPr>
              <a:t>(</a:t>
            </a:r>
            <a:r>
              <a:rPr lang="en-US" sz="1200" dirty="0" err="1">
                <a:latin typeface="Courier" pitchFamily="2" charset="0"/>
              </a:rPr>
              <a:t>il,ic</a:t>
            </a:r>
            <a:r>
              <a:rPr lang="en-US" sz="1200" dirty="0">
                <a:latin typeface="Courier" pitchFamily="2" charset="0"/>
              </a:rPr>
              <a:t>) += </a:t>
            </a:r>
            <a:r>
              <a:rPr lang="en-US" sz="1200" dirty="0" err="1">
                <a:latin typeface="Courier" pitchFamily="2" charset="0"/>
              </a:rPr>
              <a:t>lhsfacDiff</a:t>
            </a:r>
            <a:r>
              <a:rPr lang="en-US" sz="1200" dirty="0">
                <a:latin typeface="Courier" pitchFamily="2" charset="0"/>
              </a:rPr>
              <a:t>;</a:t>
            </a:r>
          </a:p>
          <a:p>
            <a:r>
              <a:rPr lang="en-US" sz="1200" dirty="0">
                <a:latin typeface="Courier" pitchFamily="2" charset="0"/>
              </a:rPr>
              <a:t>      </a:t>
            </a:r>
            <a:r>
              <a:rPr lang="en-US" sz="1200" dirty="0" err="1">
                <a:latin typeface="Courier" pitchFamily="2" charset="0"/>
              </a:rPr>
              <a:t>lhs</a:t>
            </a:r>
            <a:r>
              <a:rPr lang="en-US" sz="1200" dirty="0">
                <a:latin typeface="Courier" pitchFamily="2" charset="0"/>
              </a:rPr>
              <a:t>(</a:t>
            </a:r>
            <a:r>
              <a:rPr lang="en-US" sz="1200" dirty="0" err="1">
                <a:latin typeface="Courier" pitchFamily="2" charset="0"/>
              </a:rPr>
              <a:t>ir,ic</a:t>
            </a:r>
            <a:r>
              <a:rPr lang="en-US" sz="1200" dirty="0">
                <a:latin typeface="Courier" pitchFamily="2" charset="0"/>
              </a:rPr>
              <a:t>) -= </a:t>
            </a:r>
            <a:r>
              <a:rPr lang="en-US" sz="1200" dirty="0" err="1">
                <a:latin typeface="Courier" pitchFamily="2" charset="0"/>
              </a:rPr>
              <a:t>lhsfacDiff</a:t>
            </a:r>
            <a:r>
              <a:rPr lang="en-US" sz="1200" dirty="0">
                <a:latin typeface="Courier" pitchFamily="2" charset="0"/>
              </a:rPr>
              <a:t>;</a:t>
            </a:r>
          </a:p>
          <a:p>
            <a:r>
              <a:rPr lang="en-US" sz="1200" dirty="0">
                <a:latin typeface="Courier" pitchFamily="2" charset="0"/>
              </a:rPr>
              <a:t>    }</a:t>
            </a:r>
          </a:p>
          <a:p>
            <a:endParaRPr lang="en-US" sz="1200" dirty="0">
              <a:latin typeface="Courier" pitchFamily="2" charset="0"/>
            </a:endParaRPr>
          </a:p>
          <a:p>
            <a:r>
              <a:rPr lang="en-US" sz="1200" dirty="0">
                <a:latin typeface="Courier" pitchFamily="2" charset="0"/>
              </a:rPr>
              <a:t>    // </a:t>
            </a:r>
            <a:r>
              <a:rPr lang="en-US" sz="1200" dirty="0" err="1">
                <a:latin typeface="Courier" pitchFamily="2" charset="0"/>
              </a:rPr>
              <a:t>rhs</a:t>
            </a:r>
            <a:r>
              <a:rPr lang="en-US" sz="1200" dirty="0">
                <a:latin typeface="Courier" pitchFamily="2" charset="0"/>
              </a:rPr>
              <a:t>; </a:t>
            </a:r>
            <a:r>
              <a:rPr lang="en-US" sz="1200" dirty="0" err="1">
                <a:latin typeface="Courier" pitchFamily="2" charset="0"/>
              </a:rPr>
              <a:t>il</a:t>
            </a:r>
            <a:r>
              <a:rPr lang="en-US" sz="1200" dirty="0">
                <a:latin typeface="Courier" pitchFamily="2" charset="0"/>
              </a:rPr>
              <a:t> then </a:t>
            </a:r>
            <a:r>
              <a:rPr lang="en-US" sz="1200" dirty="0" err="1">
                <a:latin typeface="Courier" pitchFamily="2" charset="0"/>
              </a:rPr>
              <a:t>ir</a:t>
            </a:r>
            <a:endParaRPr lang="en-US" sz="1200" dirty="0">
              <a:latin typeface="Courier" pitchFamily="2" charset="0"/>
            </a:endParaRPr>
          </a:p>
          <a:p>
            <a:r>
              <a:rPr lang="en-US" sz="1200" dirty="0">
                <a:latin typeface="Courier" pitchFamily="2" charset="0"/>
              </a:rPr>
              <a:t>    </a:t>
            </a:r>
            <a:r>
              <a:rPr lang="en-US" sz="1200" dirty="0" err="1">
                <a:latin typeface="Courier" pitchFamily="2" charset="0"/>
              </a:rPr>
              <a:t>rhs</a:t>
            </a:r>
            <a:r>
              <a:rPr lang="en-US" sz="1200" dirty="0">
                <a:latin typeface="Courier" pitchFamily="2" charset="0"/>
              </a:rPr>
              <a:t>[</a:t>
            </a:r>
            <a:r>
              <a:rPr lang="en-US" sz="1200" dirty="0" err="1">
                <a:latin typeface="Courier" pitchFamily="2" charset="0"/>
              </a:rPr>
              <a:t>il</a:t>
            </a:r>
            <a:r>
              <a:rPr lang="en-US" sz="1200" dirty="0">
                <a:latin typeface="Courier" pitchFamily="2" charset="0"/>
              </a:rPr>
              <a:t>] -= </a:t>
            </a:r>
            <a:r>
              <a:rPr lang="en-US" sz="1200" dirty="0" err="1">
                <a:latin typeface="Courier" pitchFamily="2" charset="0"/>
              </a:rPr>
              <a:t>qDiff</a:t>
            </a:r>
            <a:r>
              <a:rPr lang="en-US" sz="1200" dirty="0">
                <a:latin typeface="Courier" pitchFamily="2" charset="0"/>
              </a:rPr>
              <a:t>;</a:t>
            </a:r>
          </a:p>
          <a:p>
            <a:r>
              <a:rPr lang="en-US" sz="1200" dirty="0">
                <a:latin typeface="Courier" pitchFamily="2" charset="0"/>
              </a:rPr>
              <a:t>    </a:t>
            </a:r>
            <a:r>
              <a:rPr lang="en-US" sz="1200" dirty="0" err="1">
                <a:latin typeface="Courier" pitchFamily="2" charset="0"/>
              </a:rPr>
              <a:t>rhs</a:t>
            </a:r>
            <a:r>
              <a:rPr lang="en-US" sz="1200" dirty="0">
                <a:latin typeface="Courier" pitchFamily="2" charset="0"/>
              </a:rPr>
              <a:t>[</a:t>
            </a:r>
            <a:r>
              <a:rPr lang="en-US" sz="1200" dirty="0" err="1">
                <a:latin typeface="Courier" pitchFamily="2" charset="0"/>
              </a:rPr>
              <a:t>ir</a:t>
            </a:r>
            <a:r>
              <a:rPr lang="en-US" sz="1200" dirty="0">
                <a:latin typeface="Courier" pitchFamily="2" charset="0"/>
              </a:rPr>
              <a:t>] += </a:t>
            </a:r>
            <a:r>
              <a:rPr lang="en-US" sz="1200" dirty="0" err="1">
                <a:latin typeface="Courier" pitchFamily="2" charset="0"/>
              </a:rPr>
              <a:t>qDiff</a:t>
            </a:r>
            <a:r>
              <a:rPr lang="en-US" sz="1200" dirty="0">
                <a:latin typeface="Courier" pitchFamily="2" charset="0"/>
              </a:rPr>
              <a:t>;</a:t>
            </a:r>
          </a:p>
          <a:p>
            <a:r>
              <a:rPr lang="en-US" sz="1200" dirty="0">
                <a:latin typeface="Courier" pitchFamily="2" charset="0"/>
              </a:rPr>
              <a:t>  }</a:t>
            </a:r>
          </a:p>
          <a:p>
            <a:r>
              <a:rPr lang="en-US" sz="1200" dirty="0">
                <a:latin typeface="Courier" pitchFamily="2" charset="0"/>
              </a:rPr>
              <a:t>}</a:t>
            </a:r>
          </a:p>
        </p:txBody>
      </p:sp>
      <p:pic>
        <p:nvPicPr>
          <p:cNvPr id="10" name="Picture 9">
            <a:extLst>
              <a:ext uri="{FF2B5EF4-FFF2-40B4-BE49-F238E27FC236}">
                <a16:creationId xmlns:a16="http://schemas.microsoft.com/office/drawing/2014/main" id="{BF9E75AA-8FF6-389F-348C-9E9C5E42A7BD}"/>
              </a:ext>
            </a:extLst>
          </p:cNvPr>
          <p:cNvPicPr>
            <a:picLocks noChangeAspect="1"/>
          </p:cNvPicPr>
          <p:nvPr/>
        </p:nvPicPr>
        <p:blipFill>
          <a:blip r:embed="rId2"/>
          <a:stretch>
            <a:fillRect/>
          </a:stretch>
        </p:blipFill>
        <p:spPr>
          <a:xfrm>
            <a:off x="4885462" y="5757019"/>
            <a:ext cx="6731399" cy="685800"/>
          </a:xfrm>
          <a:prstGeom prst="rect">
            <a:avLst/>
          </a:prstGeom>
        </p:spPr>
      </p:pic>
    </p:spTree>
    <p:extLst>
      <p:ext uri="{BB962C8B-B14F-4D97-AF65-F5344CB8AC3E}">
        <p14:creationId xmlns:p14="http://schemas.microsoft.com/office/powerpoint/2010/main" val="2698948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Sandia Angles">
  <a:themeElements>
    <a:clrScheme name="SandiaBrandTheme">
      <a:dk1>
        <a:srgbClr val="3C3C3C"/>
      </a:dk1>
      <a:lt1>
        <a:srgbClr val="FFFFFF"/>
      </a:lt1>
      <a:dk2>
        <a:srgbClr val="005376"/>
      </a:dk2>
      <a:lt2>
        <a:srgbClr val="FFFFFF"/>
      </a:lt2>
      <a:accent1>
        <a:srgbClr val="00ADD0"/>
      </a:accent1>
      <a:accent2>
        <a:srgbClr val="6CB312"/>
      </a:accent2>
      <a:accent3>
        <a:srgbClr val="FFA033"/>
      </a:accent3>
      <a:accent4>
        <a:srgbClr val="008E74"/>
      </a:accent4>
      <a:accent5>
        <a:srgbClr val="A92C00"/>
      </a:accent5>
      <a:accent6>
        <a:srgbClr val="7D0D7C"/>
      </a:accent6>
      <a:hlink>
        <a:srgbClr val="27ADCF"/>
      </a:hlink>
      <a:folHlink>
        <a:srgbClr val="2588BA"/>
      </a:folHlink>
    </a:clrScheme>
    <a:fontScheme name="Open Sans Bold &amp; light">
      <a:majorFont>
        <a:latin typeface="Open Sans bold"/>
        <a:ea typeface=""/>
        <a:cs typeface=""/>
      </a:majorFont>
      <a:minorFont>
        <a:latin typeface="Open Sans Ligh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lIns="91440" tIns="45720" rIns="91440" bIns="45720" rtlCol="0">
        <a:noAutofit/>
      </a:bodyPr>
      <a:lstStyle>
        <a:defPPr algn="l">
          <a:defRPr dirty="0"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7060</TotalTime>
  <Words>1982</Words>
  <Application>Microsoft Macintosh PowerPoint</Application>
  <PresentationFormat>Widescreen</PresentationFormat>
  <Paragraphs>283</Paragraphs>
  <Slides>16</Slides>
  <Notes>1</Notes>
  <HiddenSlides>0</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1</vt:i4>
      </vt:variant>
      <vt:variant>
        <vt:lpstr>Slide Titles</vt:lpstr>
      </vt:variant>
      <vt:variant>
        <vt:i4>16</vt:i4>
      </vt:variant>
    </vt:vector>
  </HeadingPairs>
  <TitlesOfParts>
    <vt:vector size="26" baseType="lpstr">
      <vt:lpstr>Calibri</vt:lpstr>
      <vt:lpstr>Wingdings</vt:lpstr>
      <vt:lpstr>Courier New</vt:lpstr>
      <vt:lpstr>Open Sans</vt:lpstr>
      <vt:lpstr>Open Sans bold</vt:lpstr>
      <vt:lpstr>Courier</vt:lpstr>
      <vt:lpstr>Arial</vt:lpstr>
      <vt:lpstr>Open Sans Light</vt:lpstr>
      <vt:lpstr>Sandia Angles</vt:lpstr>
      <vt:lpstr>Equation</vt:lpstr>
      <vt:lpstr>ME469: Code Walk Through-  CVFEM and EBVC</vt:lpstr>
      <vt:lpstr>Edge-Based Vertex-Centered Leverages the Dual-Volume Element-based Description of a Control Volume Finite Element Method (CVFEM)</vt:lpstr>
      <vt:lpstr>Deep Dive on CVFEM</vt:lpstr>
      <vt:lpstr>Examples of Various Topologies</vt:lpstr>
      <vt:lpstr>Code Design: Managing a Hybrid Mesh</vt:lpstr>
      <vt:lpstr>Sample Nalu ElemKernel: Construction</vt:lpstr>
      <vt:lpstr>Sample Nalu ElemKernel: Execution</vt:lpstr>
      <vt:lpstr>Implicit Solves - Refresher</vt:lpstr>
      <vt:lpstr>CVFEM Sample Code: Diffusion</vt:lpstr>
      <vt:lpstr>CVFEM Sample Code: Time</vt:lpstr>
      <vt:lpstr>The Control Volume for EBVC is Defined by the Dual-Volume</vt:lpstr>
      <vt:lpstr>An EBVC Algorithm</vt:lpstr>
      <vt:lpstr>EBVC Sample Code: Diffusion</vt:lpstr>
      <vt:lpstr>EBVC Sample Code: Time</vt:lpstr>
      <vt:lpstr>EBVC Sample Code: Complex LES-based Example</vt:lpstr>
      <vt:lpstr>CVFEM Sample Code: Complex LES-based Example (snippet)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Rejeki Lancar</dc:creator>
  <cp:lastModifiedBy>Domino, Stefan Paul</cp:lastModifiedBy>
  <cp:revision>617</cp:revision>
  <cp:lastPrinted>2023-04-24T16:41:40Z</cp:lastPrinted>
  <dcterms:created xsi:type="dcterms:W3CDTF">2018-07-21T13:25:45Z</dcterms:created>
  <dcterms:modified xsi:type="dcterms:W3CDTF">2023-05-03T15:05:40Z</dcterms:modified>
</cp:coreProperties>
</file>